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2"/>
    <p:sldId id="1537" r:id="rId3"/>
    <p:sldId id="1573" r:id="rId4"/>
    <p:sldId id="461" r:id="rId5"/>
    <p:sldId id="467" r:id="rId6"/>
    <p:sldId id="468" r:id="rId7"/>
    <p:sldId id="469" r:id="rId8"/>
    <p:sldId id="1550" r:id="rId9"/>
    <p:sldId id="488" r:id="rId10"/>
    <p:sldId id="1574" r:id="rId11"/>
    <p:sldId id="366" r:id="rId12"/>
    <p:sldId id="367" r:id="rId13"/>
    <p:sldId id="365" r:id="rId14"/>
    <p:sldId id="1576" r:id="rId15"/>
    <p:sldId id="492" r:id="rId16"/>
    <p:sldId id="493" r:id="rId17"/>
    <p:sldId id="1577" r:id="rId18"/>
    <p:sldId id="495" r:id="rId19"/>
    <p:sldId id="497" r:id="rId20"/>
    <p:sldId id="496" r:id="rId21"/>
    <p:sldId id="1553" r:id="rId22"/>
    <p:sldId id="410" r:id="rId23"/>
    <p:sldId id="368" r:id="rId24"/>
    <p:sldId id="369" r:id="rId25"/>
    <p:sldId id="1579" r:id="rId26"/>
    <p:sldId id="1572" r:id="rId27"/>
    <p:sldId id="1580" r:id="rId28"/>
    <p:sldId id="1551" r:id="rId29"/>
    <p:sldId id="1505" r:id="rId30"/>
    <p:sldId id="1508" r:id="rId31"/>
    <p:sldId id="1557" r:id="rId32"/>
    <p:sldId id="399" r:id="rId33"/>
    <p:sldId id="1578" r:id="rId34"/>
    <p:sldId id="1513" r:id="rId35"/>
    <p:sldId id="1570" r:id="rId36"/>
    <p:sldId id="503" r:id="rId37"/>
    <p:sldId id="1341" r:id="rId38"/>
    <p:sldId id="500" r:id="rId39"/>
    <p:sldId id="1552" r:id="rId40"/>
    <p:sldId id="297" r:id="rId41"/>
    <p:sldId id="298" r:id="rId42"/>
    <p:sldId id="299" r:id="rId43"/>
    <p:sldId id="300" r:id="rId44"/>
    <p:sldId id="301" r:id="rId45"/>
    <p:sldId id="302" r:id="rId46"/>
    <p:sldId id="307" r:id="rId47"/>
    <p:sldId id="1533" r:id="rId48"/>
    <p:sldId id="1534" r:id="rId49"/>
    <p:sldId id="1535" r:id="rId50"/>
    <p:sldId id="1531" r:id="rId51"/>
    <p:sldId id="1532" r:id="rId52"/>
    <p:sldId id="308" r:id="rId53"/>
    <p:sldId id="309" r:id="rId54"/>
    <p:sldId id="1398" r:id="rId55"/>
    <p:sldId id="1536" r:id="rId56"/>
    <p:sldId id="1568" r:id="rId57"/>
    <p:sldId id="312" r:id="rId58"/>
    <p:sldId id="1382" r:id="rId59"/>
    <p:sldId id="466"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6096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12192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18288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24384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30480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36576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42672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48768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54864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25"/>
    <p:restoredTop sz="94681"/>
  </p:normalViewPr>
  <p:slideViewPr>
    <p:cSldViewPr snapToGrid="0">
      <p:cViewPr varScale="1">
        <p:scale>
          <a:sx n="58" d="100"/>
          <a:sy n="58" d="100"/>
        </p:scale>
        <p:origin x="38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Shape 733"/>
          <p:cNvSpPr>
            <a:spLocks noGrp="1" noRot="1" noChangeAspect="1"/>
          </p:cNvSpPr>
          <p:nvPr>
            <p:ph type="sldImg"/>
          </p:nvPr>
        </p:nvSpPr>
        <p:spPr>
          <a:xfrm>
            <a:off x="381000" y="685800"/>
            <a:ext cx="6096000" cy="3429000"/>
          </a:xfrm>
          <a:prstGeom prst="rect">
            <a:avLst/>
          </a:prstGeom>
        </p:spPr>
        <p:txBody>
          <a:bodyPr/>
          <a:lstStyle/>
          <a:p>
            <a:endParaRPr/>
          </a:p>
        </p:txBody>
      </p:sp>
      <p:sp>
        <p:nvSpPr>
          <p:cNvPr id="734" name="Shape 734"/>
          <p:cNvSpPr>
            <a:spLocks noGrp="1"/>
          </p:cNvSpPr>
          <p:nvPr>
            <p:ph type="body" sz="quarter" idx="1"/>
          </p:nvPr>
        </p:nvSpPr>
        <p:spPr>
          <a:prstGeom prst="rect">
            <a:avLst/>
          </a:prstGeom>
        </p:spPr>
        <p:txBody>
          <a:bodyPr/>
          <a:lstStyle/>
          <a:p>
            <a:endParaRPr/>
          </a:p>
          <a:p>
            <a:r>
              <a:t>12 out of 17 scales  showed paradoxical correlations, after the method we proposed </a:t>
            </a:r>
          </a:p>
          <a:p>
            <a:r>
              <a:t>8 flipped from negative to positive, and 4 that were already positive increased! </a:t>
            </a:r>
          </a:p>
          <a:p>
            <a:endParaRPr/>
          </a:p>
          <a:p>
            <a:r>
              <a:t>Explanation of the Simpson’s Paradox in this case: Inconsistency is a suppressor confounder at the country level. It is negatively related to achievement and positively related to social and emotional skills. The magnitude of this positive relationship depends upon the ratio of the positive pole items to negative pole items comprising the scale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en-US" dirty="0" err="1"/>
              <a:t>Scasles</a:t>
            </a:r>
            <a:r>
              <a:rPr lang="en-US" dirty="0"/>
              <a:t> with only true keyed items</a:t>
            </a:r>
          </a:p>
        </p:txBody>
      </p:sp>
    </p:spTree>
    <p:extLst>
      <p:ext uri="{BB962C8B-B14F-4D97-AF65-F5344CB8AC3E}">
        <p14:creationId xmlns:p14="http://schemas.microsoft.com/office/powerpoint/2010/main" val="1705685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en-US" dirty="0"/>
              <a:t>Note: all items were reversed before calculating the score</a:t>
            </a:r>
          </a:p>
        </p:txBody>
      </p:sp>
    </p:spTree>
    <p:extLst>
      <p:ext uri="{BB962C8B-B14F-4D97-AF65-F5344CB8AC3E}">
        <p14:creationId xmlns:p14="http://schemas.microsoft.com/office/powerpoint/2010/main" val="3774866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xfrm>
            <a:off x="381000" y="685800"/>
            <a:ext cx="6096000" cy="3429000"/>
          </a:xfrm>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noRot="1" noChangeAspect="1"/>
          </p:cNvSpPr>
          <p:nvPr>
            <p:ph type="sldImg"/>
          </p:nvPr>
        </p:nvSpPr>
        <p:spPr>
          <a:xfrm>
            <a:off x="381000" y="685800"/>
            <a:ext cx="6096000" cy="3429000"/>
          </a:xfrm>
          <a:prstGeom prst="rect">
            <a:avLst/>
          </a:prstGeom>
        </p:spPr>
        <p:txBody>
          <a:bodyPr/>
          <a:lstStyle/>
          <a:p>
            <a:endParaRPr/>
          </a:p>
        </p:txBody>
      </p:sp>
      <p:sp>
        <p:nvSpPr>
          <p:cNvPr id="544" name="Shape 544"/>
          <p:cNvSpPr>
            <a:spLocks noGrp="1"/>
          </p:cNvSpPr>
          <p:nvPr>
            <p:ph type="body" sz="quarter" idx="1"/>
          </p:nvPr>
        </p:nvSpPr>
        <p:spPr>
          <a:prstGeom prst="rect">
            <a:avLst/>
          </a:prstGeom>
        </p:spPr>
        <p:txBody>
          <a:bodyPr/>
          <a:lstStyle/>
          <a:p>
            <a:r>
              <a:t>Lets focus in perseverance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Shape 553"/>
          <p:cNvSpPr>
            <a:spLocks noGrp="1" noRot="1" noChangeAspect="1"/>
          </p:cNvSpPr>
          <p:nvPr>
            <p:ph type="sldImg"/>
          </p:nvPr>
        </p:nvSpPr>
        <p:spPr>
          <a:xfrm>
            <a:off x="381000" y="685800"/>
            <a:ext cx="6096000" cy="3429000"/>
          </a:xfrm>
          <a:prstGeom prst="rect">
            <a:avLst/>
          </a:prstGeom>
        </p:spPr>
        <p:txBody>
          <a:bodyPr/>
          <a:lstStyle/>
          <a:p>
            <a:endParaRPr/>
          </a:p>
        </p:txBody>
      </p:sp>
      <p:sp>
        <p:nvSpPr>
          <p:cNvPr id="554" name="Shape 554"/>
          <p:cNvSpPr>
            <a:spLocks noGrp="1"/>
          </p:cNvSpPr>
          <p:nvPr>
            <p:ph type="body" sz="quarter" idx="1"/>
          </p:nvPr>
        </p:nvSpPr>
        <p:spPr>
          <a:prstGeom prst="rect">
            <a:avLst/>
          </a:prstGeom>
        </p:spPr>
        <p:txBody>
          <a:bodyPr/>
          <a:lstStyle/>
          <a:p>
            <a:r>
              <a:t>What is aptitude achievement paradox?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xfrm>
            <a:off x="381000" y="685800"/>
            <a:ext cx="6096000" cy="3429000"/>
          </a:xfrm>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lvl1pPr>
              <a:defRPr sz="1900"/>
            </a:lvl1pPr>
          </a:lstStyle>
          <a:p>
            <a:r>
              <a:t>We cannot use a relationship in one level (country) to make inferences about the relationship in another level (individuals)-  ecological fallacy. Associations at the aggregate level say something about the macro-level unities (country) that is different from associations seen at micro-level students unities. But although we have plausible explanations for the positive association at the individual-level data, little is known about what a negative correlation at the country level would mean about countries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noRot="1" noChangeAspect="1"/>
          </p:cNvSpPr>
          <p:nvPr>
            <p:ph type="sldImg"/>
          </p:nvPr>
        </p:nvSpPr>
        <p:spPr>
          <a:xfrm>
            <a:off x="381000" y="685800"/>
            <a:ext cx="6096000" cy="3429000"/>
          </a:xfrm>
          <a:prstGeom prst="rect">
            <a:avLst/>
          </a:prstGeom>
        </p:spPr>
        <p:txBody>
          <a:bodyPr/>
          <a:lstStyle/>
          <a:p>
            <a:endParaRPr/>
          </a:p>
        </p:txBody>
      </p:sp>
      <p:sp>
        <p:nvSpPr>
          <p:cNvPr id="722" name="Shape 722"/>
          <p:cNvSpPr>
            <a:spLocks noGrp="1"/>
          </p:cNvSpPr>
          <p:nvPr>
            <p:ph type="body" sz="quarter" idx="1"/>
          </p:nvPr>
        </p:nvSpPr>
        <p:spPr>
          <a:prstGeom prst="rect">
            <a:avLst/>
          </a:prstGeom>
        </p:spPr>
        <p:txBody>
          <a:bodyPr/>
          <a:lstStyle/>
          <a:p>
            <a:r>
              <a:t>Sure enough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Shape 727"/>
          <p:cNvSpPr>
            <a:spLocks noGrp="1" noRot="1" noChangeAspect="1"/>
          </p:cNvSpPr>
          <p:nvPr>
            <p:ph type="sldImg"/>
          </p:nvPr>
        </p:nvSpPr>
        <p:spPr>
          <a:xfrm>
            <a:off x="381000" y="685800"/>
            <a:ext cx="6096000" cy="3429000"/>
          </a:xfrm>
          <a:prstGeom prst="rect">
            <a:avLst/>
          </a:prstGeom>
        </p:spPr>
        <p:txBody>
          <a:bodyPr/>
          <a:lstStyle/>
          <a:p>
            <a:endParaRPr/>
          </a:p>
        </p:txBody>
      </p:sp>
      <p:sp>
        <p:nvSpPr>
          <p:cNvPr id="728" name="Shape 728"/>
          <p:cNvSpPr>
            <a:spLocks noGrp="1"/>
          </p:cNvSpPr>
          <p:nvPr>
            <p:ph type="body" sz="quarter" idx="1"/>
          </p:nvPr>
        </p:nvSpPr>
        <p:spPr>
          <a:prstGeom prst="rect">
            <a:avLst/>
          </a:prstGeom>
        </p:spPr>
        <p:txBody>
          <a:bodyPr/>
          <a:lstStyle/>
          <a:p>
            <a:r>
              <a:t>Coloring each country by average inconsistency.</a:t>
            </a:r>
          </a:p>
          <a:p>
            <a:r>
              <a:t>Rescoring method is a simple: we recalculate perseverance at the level of the individual subtracting their inconsistency index. It is a deviation score around inconsistency.</a:t>
            </a:r>
          </a:p>
          <a:p>
            <a:r>
              <a:t>If I do that and average these scores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ítulo">
    <p:bg>
      <p:bgPr>
        <a:solidFill>
          <a:srgbClr val="003462"/>
        </a:solidFill>
        <a:effectLst/>
      </p:bgPr>
    </p:bg>
    <p:spTree>
      <p:nvGrpSpPr>
        <p:cNvPr id="1" name=""/>
        <p:cNvGrpSpPr/>
        <p:nvPr/>
      </p:nvGrpSpPr>
      <p:grpSpPr>
        <a:xfrm>
          <a:off x="0" y="0"/>
          <a:ext cx="0" cy="0"/>
          <a:chOff x="0" y="0"/>
          <a:chExt cx="0" cy="0"/>
        </a:xfrm>
      </p:grpSpPr>
      <p:sp>
        <p:nvSpPr>
          <p:cNvPr id="11" name="Autoria e Data"/>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Autoria e Data</a:t>
            </a:r>
          </a:p>
        </p:txBody>
      </p:sp>
      <p:sp>
        <p:nvSpPr>
          <p:cNvPr id="12" name="Título da Apresentação"/>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FFFFFF"/>
                </a:solidFill>
              </a:defRPr>
            </a:lvl1pPr>
          </a:lstStyle>
          <a:p>
            <a:r>
              <a:t>Título da Apresentação</a:t>
            </a:r>
          </a:p>
        </p:txBody>
      </p:sp>
      <p:sp>
        <p:nvSpPr>
          <p:cNvPr id="13" name="Nível de Corpo Um…"/>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accent1"/>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t>Subtítulo da Apresentação</a:t>
            </a:r>
          </a:p>
          <a:p>
            <a:pPr lvl="1"/>
            <a:endParaRPr/>
          </a:p>
          <a:p>
            <a:pPr lvl="2"/>
            <a:endParaRPr/>
          </a:p>
          <a:p>
            <a:pPr lvl="3"/>
            <a:endParaRPr/>
          </a:p>
          <a:p>
            <a:pPr lvl="4"/>
            <a:endParaRPr/>
          </a:p>
        </p:txBody>
      </p:sp>
      <p:sp>
        <p:nvSpPr>
          <p:cNvPr id="14" name="Número do Slid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Em Branco">
    <p:spTree>
      <p:nvGrpSpPr>
        <p:cNvPr id="1" name=""/>
        <p:cNvGrpSpPr/>
        <p:nvPr/>
      </p:nvGrpSpPr>
      <p:grpSpPr>
        <a:xfrm>
          <a:off x="0" y="0"/>
          <a:ext cx="0" cy="0"/>
          <a:chOff x="0" y="0"/>
          <a:chExt cx="0" cy="0"/>
        </a:xfrm>
      </p:grpSpPr>
      <p:sp>
        <p:nvSpPr>
          <p:cNvPr id="142"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219200" y="12712701"/>
            <a:ext cx="5689600" cy="730250"/>
          </a:xfrm>
          <a:prstGeom prst="rect">
            <a:avLst/>
          </a:prstGeom>
        </p:spPr>
        <p:txBody>
          <a:bodyPr/>
          <a:lstStyle/>
          <a:p>
            <a:fld id="{6F775716-DB4B-9041-94CD-9897B7CAA47A}" type="datetimeFigureOut">
              <a:rPr lang="en-US">
                <a:solidFill>
                  <a:prstClr val="black">
                    <a:tint val="75000"/>
                  </a:prstClr>
                </a:solidFill>
                <a:latin typeface="Calibri"/>
              </a:rPr>
              <a:pPr/>
              <a:t>7/1/24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a:xfrm>
            <a:off x="8331200" y="12712701"/>
            <a:ext cx="7721600" cy="730250"/>
          </a:xfrm>
          <a:prstGeom prst="rect">
            <a:avLst/>
          </a:prstGeom>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a:xfrm>
            <a:off x="20080351" y="13063360"/>
            <a:ext cx="479298" cy="379591"/>
          </a:xfrm>
          <a:prstGeom prst="rect">
            <a:avLst/>
          </a:prstGeom>
        </p:spPr>
        <p:txBody>
          <a:bodyPr/>
          <a:lstStyle/>
          <a:p>
            <a:fld id="{6D8D6EE2-AE5C-4844-8635-58DBE630DDFA}" type="slidenum">
              <a:rPr lang="en-US">
                <a:solidFill>
                  <a:prstClr val="black">
                    <a:tint val="75000"/>
                  </a:prstClr>
                </a:solidFill>
                <a:latin typeface="Calibri"/>
              </a:rPr>
              <a:pPr/>
              <a:t>‹nº›</a:t>
            </a:fld>
            <a:endParaRPr lang="en-US">
              <a:solidFill>
                <a:prstClr val="black">
                  <a:tint val="75000"/>
                </a:prstClr>
              </a:solidFill>
              <a:latin typeface="Calibri"/>
            </a:endParaRPr>
          </a:p>
        </p:txBody>
      </p:sp>
    </p:spTree>
    <p:extLst>
      <p:ext uri="{BB962C8B-B14F-4D97-AF65-F5344CB8AC3E}">
        <p14:creationId xmlns:p14="http://schemas.microsoft.com/office/powerpoint/2010/main" val="24709177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ítulo - Superior">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lvl1pPr>
              <a:defRPr sz="9562"/>
            </a:lvl1pPr>
          </a:lstStyle>
          <a:p>
            <a:pPr lvl="0">
              <a:defRPr sz="1800"/>
            </a:pPr>
            <a:r>
              <a:rPr sz="9562"/>
              <a:t>Title Text</a:t>
            </a:r>
          </a:p>
        </p:txBody>
      </p:sp>
    </p:spTree>
    <p:extLst>
      <p:ext uri="{BB962C8B-B14F-4D97-AF65-F5344CB8AC3E}">
        <p14:creationId xmlns:p14="http://schemas.microsoft.com/office/powerpoint/2010/main" val="17633379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775716-DB4B-9041-94CD-9897B7CAA47A}" type="datetimeFigureOut">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961286" y="13164764"/>
            <a:ext cx="437619" cy="379591"/>
          </a:xfrm>
        </p:spPr>
        <p:txBody>
          <a:bodyPr/>
          <a:lstStyle/>
          <a:p>
            <a:fld id="{6D8D6EE2-AE5C-4844-8635-58DBE630DDFA}" type="slidenum">
              <a:rPr lang="en-US" smtClean="0"/>
              <a:t>‹nº›</a:t>
            </a:fld>
            <a:endParaRPr lang="en-US"/>
          </a:p>
        </p:txBody>
      </p:sp>
    </p:spTree>
    <p:extLst>
      <p:ext uri="{BB962C8B-B14F-4D97-AF65-F5344CB8AC3E}">
        <p14:creationId xmlns:p14="http://schemas.microsoft.com/office/powerpoint/2010/main" val="386020962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e Foto">
    <p:spTree>
      <p:nvGrpSpPr>
        <p:cNvPr id="1" name=""/>
        <p:cNvGrpSpPr/>
        <p:nvPr/>
      </p:nvGrpSpPr>
      <p:grpSpPr>
        <a:xfrm>
          <a:off x="0" y="0"/>
          <a:ext cx="0" cy="0"/>
          <a:chOff x="0" y="0"/>
          <a:chExt cx="0" cy="0"/>
        </a:xfrm>
      </p:grpSpPr>
      <p:sp>
        <p:nvSpPr>
          <p:cNvPr id="21" name="Imagem de perto do topo de um balão de ar quente visto de cima"/>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2" name="Título da Apresentação"/>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FFFFFF"/>
                </a:solidFill>
              </a:defRPr>
            </a:lvl1pPr>
          </a:lstStyle>
          <a:p>
            <a:r>
              <a:t>Título da Apresentação</a:t>
            </a:r>
          </a:p>
        </p:txBody>
      </p:sp>
      <p:sp>
        <p:nvSpPr>
          <p:cNvPr id="23" name="Autoria e Data"/>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Autoria e Data</a:t>
            </a:r>
          </a:p>
        </p:txBody>
      </p:sp>
      <p:sp>
        <p:nvSpPr>
          <p:cNvPr id="24" name="Nível de Corpo Um…"/>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Subtítulo da Apresentação</a:t>
            </a:r>
          </a:p>
          <a:p>
            <a:pPr lvl="1"/>
            <a:endParaRPr/>
          </a:p>
          <a:p>
            <a:pPr lvl="2"/>
            <a:endParaRPr/>
          </a:p>
          <a:p>
            <a:pPr lvl="3"/>
            <a:endParaRPr/>
          </a:p>
          <a:p>
            <a:pPr lvl="4"/>
            <a:endParaRPr/>
          </a:p>
        </p:txBody>
      </p:sp>
      <p:sp>
        <p:nvSpPr>
          <p:cNvPr id="25" name="Número do Slid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ítulo e Foto Alternativa">
    <p:spTree>
      <p:nvGrpSpPr>
        <p:cNvPr id="1" name=""/>
        <p:cNvGrpSpPr/>
        <p:nvPr/>
      </p:nvGrpSpPr>
      <p:grpSpPr>
        <a:xfrm>
          <a:off x="0" y="0"/>
          <a:ext cx="0" cy="0"/>
          <a:chOff x="0" y="0"/>
          <a:chExt cx="0" cy="0"/>
        </a:xfrm>
      </p:grpSpPr>
      <p:sp>
        <p:nvSpPr>
          <p:cNvPr id="32" name="Imagem de perto de um balão de ar quente visto de baixo"/>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3" name="Título do Slide"/>
          <p:cNvSpPr txBox="1">
            <a:spLocks noGrp="1"/>
          </p:cNvSpPr>
          <p:nvPr>
            <p:ph type="title" hasCustomPrompt="1"/>
          </p:nvPr>
        </p:nvSpPr>
        <p:spPr>
          <a:xfrm>
            <a:off x="1206500" y="1270000"/>
            <a:ext cx="9779000" cy="5882273"/>
          </a:xfrm>
          <a:prstGeom prst="rect">
            <a:avLst/>
          </a:prstGeom>
        </p:spPr>
        <p:txBody>
          <a:bodyPr anchor="b"/>
          <a:lstStyle/>
          <a:p>
            <a:r>
              <a:t>Título do Slide</a:t>
            </a:r>
          </a:p>
        </p:txBody>
      </p:sp>
      <p:sp>
        <p:nvSpPr>
          <p:cNvPr id="34" name="Nível de Corpo Um…"/>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Subtítulo do Slide</a:t>
            </a:r>
          </a:p>
          <a:p>
            <a:pPr lvl="1"/>
            <a:endParaRPr/>
          </a:p>
          <a:p>
            <a:pPr lvl="2"/>
            <a:endParaRPr/>
          </a:p>
          <a:p>
            <a:pPr lvl="3"/>
            <a:endParaRPr/>
          </a:p>
          <a:p>
            <a:pPr lvl="4"/>
            <a:endParaRPr/>
          </a:p>
        </p:txBody>
      </p:sp>
      <p:sp>
        <p:nvSpPr>
          <p:cNvPr id="35" name="Número do Slide"/>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ítulo e Marcadores">
    <p:spTree>
      <p:nvGrpSpPr>
        <p:cNvPr id="1" name=""/>
        <p:cNvGrpSpPr/>
        <p:nvPr/>
      </p:nvGrpSpPr>
      <p:grpSpPr>
        <a:xfrm>
          <a:off x="0" y="0"/>
          <a:ext cx="0" cy="0"/>
          <a:chOff x="0" y="0"/>
          <a:chExt cx="0" cy="0"/>
        </a:xfrm>
      </p:grpSpPr>
      <p:sp>
        <p:nvSpPr>
          <p:cNvPr id="42" name="Título do Slide"/>
          <p:cNvSpPr txBox="1">
            <a:spLocks noGrp="1"/>
          </p:cNvSpPr>
          <p:nvPr>
            <p:ph type="title" hasCustomPrompt="1"/>
          </p:nvPr>
        </p:nvSpPr>
        <p:spPr>
          <a:prstGeom prst="rect">
            <a:avLst/>
          </a:prstGeom>
        </p:spPr>
        <p:txBody>
          <a:bodyPr/>
          <a:lstStyle/>
          <a:p>
            <a:r>
              <a:t>Título do Slide</a:t>
            </a:r>
          </a:p>
        </p:txBody>
      </p:sp>
      <p:sp>
        <p:nvSpPr>
          <p:cNvPr id="43" name="Subtítulo do Slid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Subtítulo do Slide</a:t>
            </a:r>
          </a:p>
        </p:txBody>
      </p:sp>
      <p:sp>
        <p:nvSpPr>
          <p:cNvPr id="44" name="Nível de Corpo Um…"/>
          <p:cNvSpPr txBox="1">
            <a:spLocks noGrp="1"/>
          </p:cNvSpPr>
          <p:nvPr>
            <p:ph type="body" idx="1" hasCustomPrompt="1"/>
          </p:nvPr>
        </p:nvSpPr>
        <p:spPr>
          <a:prstGeom prst="rect">
            <a:avLst/>
          </a:prstGeom>
        </p:spPr>
        <p:txBody>
          <a:bodyPr/>
          <a:lstStyle/>
          <a:p>
            <a:r>
              <a:t>Texto com marcadores do slide</a:t>
            </a:r>
          </a:p>
          <a:p>
            <a:pPr lvl="1"/>
            <a:endParaRPr/>
          </a:p>
          <a:p>
            <a:pPr lvl="2"/>
            <a:endParaRPr/>
          </a:p>
          <a:p>
            <a:pPr lvl="3"/>
            <a:endParaRPr/>
          </a:p>
          <a:p>
            <a:pPr lvl="4"/>
            <a:endParaRPr/>
          </a:p>
        </p:txBody>
      </p:sp>
      <p:sp>
        <p:nvSpPr>
          <p:cNvPr id="45"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ítulo, Marcadores e Foto">
    <p:spTree>
      <p:nvGrpSpPr>
        <p:cNvPr id="1" name=""/>
        <p:cNvGrpSpPr/>
        <p:nvPr/>
      </p:nvGrpSpPr>
      <p:grpSpPr>
        <a:xfrm>
          <a:off x="0" y="0"/>
          <a:ext cx="0" cy="0"/>
          <a:chOff x="0" y="0"/>
          <a:chExt cx="0" cy="0"/>
        </a:xfrm>
      </p:grpSpPr>
      <p:sp>
        <p:nvSpPr>
          <p:cNvPr id="60" name="Subtítulo do Slid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Subtítulo do Slide</a:t>
            </a:r>
          </a:p>
        </p:txBody>
      </p:sp>
      <p:sp>
        <p:nvSpPr>
          <p:cNvPr id="61" name="Nível de Corpo Um…"/>
          <p:cNvSpPr txBox="1">
            <a:spLocks noGrp="1"/>
          </p:cNvSpPr>
          <p:nvPr>
            <p:ph type="body" sz="half" idx="1" hasCustomPrompt="1"/>
          </p:nvPr>
        </p:nvSpPr>
        <p:spPr>
          <a:xfrm>
            <a:off x="1206500" y="4248504"/>
            <a:ext cx="9779000" cy="8256630"/>
          </a:xfrm>
          <a:prstGeom prst="rect">
            <a:avLst/>
          </a:prstGeom>
        </p:spPr>
        <p:txBody>
          <a:bodyPr/>
          <a:lstStyle/>
          <a:p>
            <a:r>
              <a:t>Texto com marcadores do slide</a:t>
            </a:r>
          </a:p>
          <a:p>
            <a:pPr lvl="1"/>
            <a:endParaRPr/>
          </a:p>
          <a:p>
            <a:pPr lvl="2"/>
            <a:endParaRPr/>
          </a:p>
          <a:p>
            <a:pPr lvl="3"/>
            <a:endParaRPr/>
          </a:p>
          <a:p>
            <a:pPr lvl="4"/>
            <a:endParaRPr/>
          </a:p>
        </p:txBody>
      </p:sp>
      <p:sp>
        <p:nvSpPr>
          <p:cNvPr id="62" name="Balões de ar quente vistos de baixo sob céu azul"/>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3" name="Título do Slide"/>
          <p:cNvSpPr txBox="1">
            <a:spLocks noGrp="1"/>
          </p:cNvSpPr>
          <p:nvPr>
            <p:ph type="title" hasCustomPrompt="1"/>
          </p:nvPr>
        </p:nvSpPr>
        <p:spPr>
          <a:xfrm>
            <a:off x="1206500" y="952500"/>
            <a:ext cx="9779000" cy="1435100"/>
          </a:xfrm>
          <a:prstGeom prst="rect">
            <a:avLst/>
          </a:prstGeom>
        </p:spPr>
        <p:txBody>
          <a:bodyPr/>
          <a:lstStyle/>
          <a:p>
            <a:r>
              <a:t>Título do Slide</a:t>
            </a:r>
          </a:p>
        </p:txBody>
      </p:sp>
      <p:sp>
        <p:nvSpPr>
          <p:cNvPr id="64"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Título da Agenda"/>
          <p:cNvSpPr txBox="1">
            <a:spLocks noGrp="1"/>
          </p:cNvSpPr>
          <p:nvPr>
            <p:ph type="title" hasCustomPrompt="1"/>
          </p:nvPr>
        </p:nvSpPr>
        <p:spPr>
          <a:xfrm>
            <a:off x="1206500" y="952500"/>
            <a:ext cx="21971000" cy="1435100"/>
          </a:xfrm>
          <a:prstGeom prst="rect">
            <a:avLst/>
          </a:prstGeom>
        </p:spPr>
        <p:txBody>
          <a:bodyPr/>
          <a:lstStyle/>
          <a:p>
            <a:r>
              <a:t>Título da Agenda</a:t>
            </a:r>
          </a:p>
        </p:txBody>
      </p:sp>
      <p:sp>
        <p:nvSpPr>
          <p:cNvPr id="89" name="Subtítulo de Agenda"/>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Subtítulo de Agenda</a:t>
            </a:r>
          </a:p>
        </p:txBody>
      </p:sp>
      <p:sp>
        <p:nvSpPr>
          <p:cNvPr id="90" name="Nível de Corpo Um…"/>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Tópicos da Agenda</a:t>
            </a:r>
          </a:p>
          <a:p>
            <a:pPr lvl="1"/>
            <a:endParaRPr/>
          </a:p>
          <a:p>
            <a:pPr lvl="2"/>
            <a:endParaRPr/>
          </a:p>
          <a:p>
            <a:pPr lvl="3"/>
            <a:endParaRPr/>
          </a:p>
          <a:p>
            <a:pPr lvl="4"/>
            <a:endParaRPr/>
          </a:p>
        </p:txBody>
      </p:sp>
      <p:sp>
        <p:nvSpPr>
          <p:cNvPr id="91"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claração">
    <p:spTree>
      <p:nvGrpSpPr>
        <p:cNvPr id="1" name=""/>
        <p:cNvGrpSpPr/>
        <p:nvPr/>
      </p:nvGrpSpPr>
      <p:grpSpPr>
        <a:xfrm>
          <a:off x="0" y="0"/>
          <a:ext cx="0" cy="0"/>
          <a:chOff x="0" y="0"/>
          <a:chExt cx="0" cy="0"/>
        </a:xfrm>
      </p:grpSpPr>
      <p:sp>
        <p:nvSpPr>
          <p:cNvPr id="98" name="Nível de Corpo Um…"/>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Declaração</a:t>
            </a:r>
          </a:p>
          <a:p>
            <a:pPr lvl="1"/>
            <a:endParaRPr/>
          </a:p>
          <a:p>
            <a:pPr lvl="2"/>
            <a:endParaRPr/>
          </a:p>
          <a:p>
            <a:pPr lvl="3"/>
            <a:endParaRPr/>
          </a:p>
          <a:p>
            <a:pPr lvl="4"/>
            <a:endParaRPr/>
          </a:p>
        </p:txBody>
      </p:sp>
      <p:sp>
        <p:nvSpPr>
          <p:cNvPr id="99"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rês Fotos">
    <p:spTree>
      <p:nvGrpSpPr>
        <p:cNvPr id="1" name=""/>
        <p:cNvGrpSpPr/>
        <p:nvPr/>
      </p:nvGrpSpPr>
      <p:grpSpPr>
        <a:xfrm>
          <a:off x="0" y="0"/>
          <a:ext cx="0" cy="0"/>
          <a:chOff x="0" y="0"/>
          <a:chExt cx="0" cy="0"/>
        </a:xfrm>
      </p:grpSpPr>
      <p:sp>
        <p:nvSpPr>
          <p:cNvPr id="124" name="Balões de ar quente vistos de baixo sob céu azul"/>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5" name="Imagem de perto do topo de um balão de ar quente visto de cima"/>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6" name="Balões de ar quente vistos de baixo sob céu azul"/>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7" name="Número do Slide"/>
          <p:cNvSpPr txBox="1">
            <a:spLocks noGrp="1"/>
          </p:cNvSpPr>
          <p:nvPr>
            <p:ph type="sldNum" sz="quarter" idx="2"/>
          </p:nvPr>
        </p:nvSpPr>
        <p:spPr>
          <a:prstGeom prst="rect">
            <a:avLst/>
          </a:prstGeom>
        </p:spPr>
        <p:txBody>
          <a:body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34" name="Balões de ar quente vistos de baixo sob céu azul"/>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Número do Slide"/>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‹nº›</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ítulo do Slid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Título do Slide</a:t>
            </a:r>
          </a:p>
        </p:txBody>
      </p:sp>
      <p:sp>
        <p:nvSpPr>
          <p:cNvPr id="3" name="Nível de Corpo Um…"/>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Texto com marcadores do slide</a:t>
            </a:r>
          </a:p>
          <a:p>
            <a:pPr lvl="1"/>
            <a:endParaRPr/>
          </a:p>
          <a:p>
            <a:pPr lvl="2"/>
            <a:endParaRPr/>
          </a:p>
          <a:p>
            <a:pPr lvl="3"/>
            <a:endParaRPr/>
          </a:p>
          <a:p>
            <a:pPr lvl="4"/>
            <a:endParaRPr/>
          </a:p>
        </p:txBody>
      </p:sp>
      <p:sp>
        <p:nvSpPr>
          <p:cNvPr id="4" name="Número do Slide"/>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marL="0" indent="0" algn="ctr" defTabSz="584200">
              <a:lnSpc>
                <a:spcPct val="100000"/>
              </a:lnSpc>
              <a:spcBef>
                <a:spcPts val="0"/>
              </a:spcBef>
              <a:buSzTx/>
              <a:buNone/>
              <a:defRPr sz="1800"/>
            </a:lvl1pPr>
          </a:lstStyle>
          <a:p>
            <a:fld id="{86CB4B4D-7CA3-9044-876B-883B54F8677D}" type="slidenum">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7" r:id="rId6"/>
    <p:sldLayoutId id="2147483658" r:id="rId7"/>
    <p:sldLayoutId id="2147483661" r:id="rId8"/>
    <p:sldLayoutId id="2147483662" r:id="rId9"/>
    <p:sldLayoutId id="2147483663" r:id="rId10"/>
    <p:sldLayoutId id="2147483665" r:id="rId11"/>
    <p:sldLayoutId id="2147483666" r:id="rId12"/>
    <p:sldLayoutId id="2147483667" r:id="rId13"/>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Planilha_do_Microsoft_Excel.xlsx"/><Relationship Id="rId1" Type="http://schemas.openxmlformats.org/officeDocument/2006/relationships/slideLayout" Target="../slideLayouts/slideLayout10.xm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package" Target="../embeddings/Planilha_do_Microsoft_Excel1.xlsx"/><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0.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tiff"/><Relationship Id="rId1" Type="http://schemas.openxmlformats.org/officeDocument/2006/relationships/slideLayout" Target="../slideLayouts/slideLayout10.xml"/><Relationship Id="rId4" Type="http://schemas.openxmlformats.org/officeDocument/2006/relationships/image" Target="../media/image24.tiff"/></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44.tiff"/></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77/0963721419884317" TargetMode="External"/><Relationship Id="rId2" Type="http://schemas.openxmlformats.org/officeDocument/2006/relationships/hyperlink" Target="https://www.oecd.org/pisa/sitedocument/PISA-2021-questionnaire-framework.pdf"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Understanding and assessing social and emotional learning in schools."/>
          <p:cNvSpPr txBox="1">
            <a:spLocks noGrp="1"/>
          </p:cNvSpPr>
          <p:nvPr>
            <p:ph type="ctrTitle"/>
          </p:nvPr>
        </p:nvSpPr>
        <p:spPr>
          <a:xfrm>
            <a:off x="731898" y="3434677"/>
            <a:ext cx="21971004" cy="2685842"/>
          </a:xfrm>
          <a:prstGeom prst="rect">
            <a:avLst/>
          </a:prstGeom>
        </p:spPr>
        <p:txBody>
          <a:bodyPr>
            <a:normAutofit fontScale="90000"/>
          </a:bodyPr>
          <a:lstStyle>
            <a:lvl1pPr defTabSz="2170121">
              <a:defRPr sz="10324" spc="-206"/>
            </a:lvl1pPr>
          </a:lstStyle>
          <a:p>
            <a:pPr algn="ctr"/>
            <a:r>
              <a:rPr lang="en-US" dirty="0"/>
              <a:t>Workshop: Response Bias in Self-Report Measurements</a:t>
            </a:r>
            <a:br>
              <a:rPr lang="en-US" dirty="0"/>
            </a:br>
            <a:br>
              <a:rPr lang="en-US" dirty="0"/>
            </a:br>
            <a:r>
              <a:rPr lang="en-US" dirty="0"/>
              <a:t>Why controlling for acquiescence matters?</a:t>
            </a:r>
          </a:p>
        </p:txBody>
      </p:sp>
      <p:sp>
        <p:nvSpPr>
          <p:cNvPr id="153" name="Dr. Ricardo Primi"/>
          <p:cNvSpPr txBox="1">
            <a:spLocks noGrp="1"/>
          </p:cNvSpPr>
          <p:nvPr>
            <p:ph type="subTitle" sz="quarter" idx="1"/>
          </p:nvPr>
        </p:nvSpPr>
        <p:spPr>
          <a:xfrm>
            <a:off x="999754" y="6311324"/>
            <a:ext cx="21971004" cy="4228233"/>
          </a:xfrm>
          <a:prstGeom prst="rect">
            <a:avLst/>
          </a:prstGeom>
        </p:spPr>
        <p:txBody>
          <a:bodyPr>
            <a:normAutofit/>
          </a:bodyPr>
          <a:lstStyle/>
          <a:p>
            <a:pPr algn="ctr"/>
            <a:r>
              <a:rPr lang="en-US" sz="4400">
                <a:solidFill>
                  <a:schemeClr val="bg1">
                    <a:lumMod val="25000"/>
                    <a:lumOff val="75000"/>
                  </a:schemeClr>
                </a:solidFill>
              </a:rPr>
              <a:t>Dr. Ricardo Primi</a:t>
            </a:r>
          </a:p>
          <a:p>
            <a:pPr algn="ctr"/>
            <a:r>
              <a:rPr lang="en-US" sz="4400">
                <a:solidFill>
                  <a:schemeClr val="bg1">
                    <a:lumMod val="25000"/>
                    <a:lumOff val="75000"/>
                  </a:schemeClr>
                </a:solidFill>
              </a:rPr>
              <a:t>Universidade São Francisco (USF) and Ayrton Senna Institute Edulab21 (IAS)</a:t>
            </a:r>
          </a:p>
          <a:p>
            <a:pPr algn="ctr"/>
            <a:endParaRPr lang="en-US" sz="4400">
              <a:solidFill>
                <a:schemeClr val="bg1">
                  <a:lumMod val="25000"/>
                  <a:lumOff val="75000"/>
                </a:schemeClr>
              </a:solidFill>
            </a:endParaRPr>
          </a:p>
          <a:p>
            <a:pPr algn="ctr"/>
            <a:r>
              <a:rPr lang="en-US" sz="4400">
                <a:solidFill>
                  <a:schemeClr val="bg1">
                    <a:lumMod val="25000"/>
                    <a:lumOff val="75000"/>
                  </a:schemeClr>
                </a:solidFill>
              </a:rPr>
              <a:t>Dr. Felipe Valentini</a:t>
            </a:r>
          </a:p>
          <a:p>
            <a:pPr algn="ctr"/>
            <a:r>
              <a:rPr lang="en-US" sz="4400">
                <a:solidFill>
                  <a:schemeClr val="bg1">
                    <a:lumMod val="25000"/>
                    <a:lumOff val="75000"/>
                  </a:schemeClr>
                </a:solidFill>
              </a:rPr>
              <a:t>Universidade São Francisco (USF)</a:t>
            </a:r>
          </a:p>
        </p:txBody>
      </p:sp>
      <p:pic>
        <p:nvPicPr>
          <p:cNvPr id="155" name="Imagem" descr="Imagem"/>
          <p:cNvPicPr>
            <a:picLocks noChangeAspect="1"/>
          </p:cNvPicPr>
          <p:nvPr/>
        </p:nvPicPr>
        <p:blipFill>
          <a:blip r:embed="rId3"/>
          <a:stretch>
            <a:fillRect/>
          </a:stretch>
        </p:blipFill>
        <p:spPr>
          <a:xfrm>
            <a:off x="319273" y="10837813"/>
            <a:ext cx="3783932" cy="2507696"/>
          </a:xfrm>
          <a:prstGeom prst="rect">
            <a:avLst/>
          </a:prstGeom>
          <a:ln w="12700">
            <a:miter lim="400000"/>
          </a:ln>
        </p:spPr>
      </p:pic>
      <p:grpSp>
        <p:nvGrpSpPr>
          <p:cNvPr id="4" name="Agrupar 3">
            <a:extLst>
              <a:ext uri="{FF2B5EF4-FFF2-40B4-BE49-F238E27FC236}">
                <a16:creationId xmlns:a16="http://schemas.microsoft.com/office/drawing/2014/main" id="{C0CF191C-6208-3ED9-03A6-AB6B43383F84}"/>
              </a:ext>
            </a:extLst>
          </p:cNvPr>
          <p:cNvGrpSpPr/>
          <p:nvPr/>
        </p:nvGrpSpPr>
        <p:grpSpPr>
          <a:xfrm>
            <a:off x="4199777" y="10837813"/>
            <a:ext cx="3405355" cy="2550669"/>
            <a:chOff x="15573286" y="9808605"/>
            <a:chExt cx="4608108" cy="3451551"/>
          </a:xfrm>
        </p:grpSpPr>
        <p:sp>
          <p:nvSpPr>
            <p:cNvPr id="156" name="Retângulo"/>
            <p:cNvSpPr/>
            <p:nvPr/>
          </p:nvSpPr>
          <p:spPr>
            <a:xfrm>
              <a:off x="15573286" y="9808605"/>
              <a:ext cx="4608108" cy="3451551"/>
            </a:xfrm>
            <a:prstGeom prst="rect">
              <a:avLst/>
            </a:prstGeom>
            <a:solidFill>
              <a:srgbClr val="FFFFFF"/>
            </a:solidFill>
            <a:ln w="12700">
              <a:miter lim="400000"/>
            </a:ln>
          </p:spPr>
          <p:txBody>
            <a:bodyPr lIns="50800" tIns="50800" rIns="50800" bIns="50800" anchor="ctr"/>
            <a:lstStyle/>
            <a:p>
              <a:pPr marL="0" indent="0" algn="ctr" defTabSz="825500">
                <a:lnSpc>
                  <a:spcPct val="100000"/>
                </a:lnSpc>
                <a:spcBef>
                  <a:spcPts val="0"/>
                </a:spcBef>
                <a:buSzTx/>
                <a:buNone/>
                <a:defRPr sz="3200">
                  <a:solidFill>
                    <a:srgbClr val="FFFFFF"/>
                  </a:solidFill>
                  <a:latin typeface="Helvetica Neue Medium"/>
                  <a:ea typeface="Helvetica Neue Medium"/>
                  <a:cs typeface="Helvetica Neue Medium"/>
                  <a:sym typeface="Helvetica Neue Medium"/>
                </a:defRPr>
              </a:pPr>
              <a:endParaRPr/>
            </a:p>
          </p:txBody>
        </p:sp>
        <p:pic>
          <p:nvPicPr>
            <p:cNvPr id="157" name="logo_sem _fundo.png" descr="logo_sem _fundo.png"/>
            <p:cNvPicPr>
              <a:picLocks noChangeAspect="1"/>
            </p:cNvPicPr>
            <p:nvPr/>
          </p:nvPicPr>
          <p:blipFill>
            <a:blip r:embed="rId4"/>
            <a:stretch>
              <a:fillRect/>
            </a:stretch>
          </p:blipFill>
          <p:spPr>
            <a:xfrm>
              <a:off x="15745522" y="10324997"/>
              <a:ext cx="4393847" cy="2728120"/>
            </a:xfrm>
            <a:prstGeom prst="rect">
              <a:avLst/>
            </a:prstGeom>
            <a:ln w="12700">
              <a:miter lim="400000"/>
            </a:ln>
          </p:spPr>
        </p:pic>
      </p:grpSp>
      <p:sp>
        <p:nvSpPr>
          <p:cNvPr id="158" name="Número do Slide"/>
          <p:cNvSpPr txBox="1">
            <a:spLocks noGrp="1"/>
          </p:cNvSpPr>
          <p:nvPr>
            <p:ph type="sldNum" sz="quarter" idx="2"/>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3" name="Espaço Reservado para Texto 2">
            <a:extLst>
              <a:ext uri="{FF2B5EF4-FFF2-40B4-BE49-F238E27FC236}">
                <a16:creationId xmlns:a16="http://schemas.microsoft.com/office/drawing/2014/main" id="{39E26D13-D391-FC25-A4C4-0C60AFB910D0}"/>
              </a:ext>
            </a:extLst>
          </p:cNvPr>
          <p:cNvSpPr>
            <a:spLocks noGrp="1"/>
          </p:cNvSpPr>
          <p:nvPr>
            <p:ph type="body" sz="quarter" idx="21"/>
          </p:nvPr>
        </p:nvSpPr>
        <p:spPr>
          <a:xfrm>
            <a:off x="14530551" y="11752164"/>
            <a:ext cx="8172351" cy="796094"/>
          </a:xfrm>
        </p:spPr>
        <p:txBody>
          <a:bodyPr>
            <a:normAutofit/>
          </a:bodyPr>
          <a:lstStyle/>
          <a:p>
            <a:r>
              <a:rPr lang="en-US" dirty="0"/>
              <a:t>ITC Granada, Spain, July, 2024</a:t>
            </a:r>
          </a:p>
        </p:txBody>
      </p:sp>
      <p:sp>
        <p:nvSpPr>
          <p:cNvPr id="2" name="CaixaDeTexto 1">
            <a:extLst>
              <a:ext uri="{FF2B5EF4-FFF2-40B4-BE49-F238E27FC236}">
                <a16:creationId xmlns:a16="http://schemas.microsoft.com/office/drawing/2014/main" id="{5F6C1363-DC73-8597-4674-707BEB03E2AE}"/>
              </a:ext>
            </a:extLst>
          </p:cNvPr>
          <p:cNvSpPr txBox="1"/>
          <p:nvPr/>
        </p:nvSpPr>
        <p:spPr>
          <a:xfrm>
            <a:off x="8058150" y="6886575"/>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fontScale="25000" lnSpcReduction="20000"/>
          </a:bodyPr>
          <a:lstStyle/>
          <a:p>
            <a:pPr marL="609600" marR="0" indent="-609600" algn="l" defTabSz="2438338" rtl="0" fontAlgn="auto" latinLnBrk="0" hangingPunct="0">
              <a:lnSpc>
                <a:spcPct val="90000"/>
              </a:lnSpc>
              <a:spcBef>
                <a:spcPts val="4500"/>
              </a:spcBef>
              <a:spcAft>
                <a:spcPts val="0"/>
              </a:spcAft>
              <a:buClrTx/>
              <a:buSzPct val="123000"/>
              <a:buFontTx/>
              <a:buChar char="•"/>
              <a:tabLst/>
            </a:pPr>
            <a:endParaRPr kumimoji="0" lang="en-US"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5" name="CaixaDeTexto 4">
            <a:extLst>
              <a:ext uri="{FF2B5EF4-FFF2-40B4-BE49-F238E27FC236}">
                <a16:creationId xmlns:a16="http://schemas.microsoft.com/office/drawing/2014/main" id="{4482A374-99F5-31BA-5619-183225A2B3FC}"/>
              </a:ext>
            </a:extLst>
          </p:cNvPr>
          <p:cNvSpPr txBox="1"/>
          <p:nvPr/>
        </p:nvSpPr>
        <p:spPr>
          <a:xfrm>
            <a:off x="7515225" y="6057900"/>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fontScale="25000" lnSpcReduction="20000"/>
          </a:bodyPr>
          <a:lstStyle/>
          <a:p>
            <a:pPr marL="609600" marR="0" indent="-609600" algn="l" defTabSz="2438338" rtl="0" fontAlgn="auto" latinLnBrk="0" hangingPunct="0">
              <a:lnSpc>
                <a:spcPct val="90000"/>
              </a:lnSpc>
              <a:spcBef>
                <a:spcPts val="4500"/>
              </a:spcBef>
              <a:spcAft>
                <a:spcPts val="0"/>
              </a:spcAft>
              <a:buClrTx/>
              <a:buSzPct val="123000"/>
              <a:buFontTx/>
              <a:buChar char="•"/>
              <a:tabLst/>
            </a:pPr>
            <a:endParaRPr kumimoji="0" lang="en-US" sz="4800" b="0" i="0" u="none" strike="noStrike" cap="none" spc="0" normalizeH="0" baseline="0" dirty="0">
              <a:ln>
                <a:noFill/>
              </a:ln>
              <a:solidFill>
                <a:srgbClr val="000000"/>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C29F2CE-4429-8387-B254-DBE0B9F1B56D}"/>
              </a:ext>
            </a:extLst>
          </p:cNvPr>
          <p:cNvSpPr>
            <a:spLocks noGrp="1"/>
          </p:cNvSpPr>
          <p:nvPr>
            <p:ph type="body" sz="half" idx="1"/>
          </p:nvPr>
        </p:nvSpPr>
        <p:spPr/>
        <p:txBody>
          <a:bodyPr>
            <a:normAutofit/>
          </a:bodyPr>
          <a:lstStyle/>
          <a:p>
            <a:r>
              <a:rPr lang="en-US" dirty="0"/>
              <a:t>Example 1: SENNA internal structural analysis</a:t>
            </a:r>
          </a:p>
        </p:txBody>
      </p:sp>
      <p:sp>
        <p:nvSpPr>
          <p:cNvPr id="4" name="CaixaDeTexto 3">
            <a:extLst>
              <a:ext uri="{FF2B5EF4-FFF2-40B4-BE49-F238E27FC236}">
                <a16:creationId xmlns:a16="http://schemas.microsoft.com/office/drawing/2014/main" id="{AD0D1E3E-A89D-C0E5-0CC1-B52F98673075}"/>
              </a:ext>
            </a:extLst>
          </p:cNvPr>
          <p:cNvSpPr txBox="1"/>
          <p:nvPr/>
        </p:nvSpPr>
        <p:spPr>
          <a:xfrm>
            <a:off x="3175000" y="9954838"/>
            <a:ext cx="14986000" cy="1421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a:t>
            </a:r>
            <a:r>
              <a:rPr lang="en-US" dirty="0" err="1"/>
              <a:t>www.frontiersin.org</a:t>
            </a:r>
            <a:r>
              <a:rPr lang="en-US" dirty="0"/>
              <a:t>/journals/psychology/articles/10.3389/fpsyg.2021.716639/full</a:t>
            </a:r>
          </a:p>
        </p:txBody>
      </p:sp>
    </p:spTree>
    <p:extLst>
      <p:ext uri="{BB962C8B-B14F-4D97-AF65-F5344CB8AC3E}">
        <p14:creationId xmlns:p14="http://schemas.microsoft.com/office/powerpoint/2010/main" val="33844764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p:cNvGraphicFramePr>
            <a:graphicFrameLocks noChangeAspect="1"/>
          </p:cNvGraphicFramePr>
          <p:nvPr/>
        </p:nvGraphicFramePr>
        <p:xfrm>
          <a:off x="12377433" y="238478"/>
          <a:ext cx="8317150" cy="13354400"/>
        </p:xfrm>
        <a:graphic>
          <a:graphicData uri="http://schemas.openxmlformats.org/presentationml/2006/ole">
            <mc:AlternateContent xmlns:mc="http://schemas.openxmlformats.org/markup-compatibility/2006">
              <mc:Choice xmlns:v="urn:schemas-microsoft-com:vml" Requires="v">
                <p:oleObj name="Planilha" r:id="rId2" imgW="12230100" imgH="19634200" progId="Excel.Sheet.12">
                  <p:embed/>
                </p:oleObj>
              </mc:Choice>
              <mc:Fallback>
                <p:oleObj name="Planilha" r:id="rId2" imgW="12230100" imgH="19634200" progId="Excel.Sheet.12">
                  <p:embed/>
                  <p:pic>
                    <p:nvPicPr>
                      <p:cNvPr id="2" name="Objeto 1"/>
                      <p:cNvPicPr/>
                      <p:nvPr/>
                    </p:nvPicPr>
                    <p:blipFill>
                      <a:blip r:embed="rId3"/>
                      <a:stretch>
                        <a:fillRect/>
                      </a:stretch>
                    </p:blipFill>
                    <p:spPr>
                      <a:xfrm>
                        <a:off x="12377433" y="238478"/>
                        <a:ext cx="8317150" cy="13354400"/>
                      </a:xfrm>
                      <a:prstGeom prst="rect">
                        <a:avLst/>
                      </a:prstGeom>
                    </p:spPr>
                  </p:pic>
                </p:oleObj>
              </mc:Fallback>
            </mc:AlternateContent>
          </a:graphicData>
        </a:graphic>
      </p:graphicFrame>
      <p:graphicFrame>
        <p:nvGraphicFramePr>
          <p:cNvPr id="3" name="Objeto 2"/>
          <p:cNvGraphicFramePr>
            <a:graphicFrameLocks noChangeAspect="1"/>
          </p:cNvGraphicFramePr>
          <p:nvPr/>
        </p:nvGraphicFramePr>
        <p:xfrm>
          <a:off x="3266872" y="238481"/>
          <a:ext cx="7797328" cy="13176542"/>
        </p:xfrm>
        <a:graphic>
          <a:graphicData uri="http://schemas.openxmlformats.org/presentationml/2006/ole">
            <mc:AlternateContent xmlns:mc="http://schemas.openxmlformats.org/markup-compatibility/2006">
              <mc:Choice xmlns:v="urn:schemas-microsoft-com:vml" Requires="v">
                <p:oleObj name="Planilha do Microsoft Excel 97 - 2004" r:id="rId4" imgW="11620500" imgH="19634200" progId="Excel.Sheet.8">
                  <p:embed/>
                </p:oleObj>
              </mc:Choice>
              <mc:Fallback>
                <p:oleObj name="Planilha do Microsoft Excel 97 - 2004" r:id="rId4" imgW="11620500" imgH="19634200" progId="Excel.Sheet.8">
                  <p:embed/>
                  <p:pic>
                    <p:nvPicPr>
                      <p:cNvPr id="3" name="Objeto 2"/>
                      <p:cNvPicPr/>
                      <p:nvPr/>
                    </p:nvPicPr>
                    <p:blipFill>
                      <a:blip r:embed="rId5"/>
                      <a:stretch>
                        <a:fillRect/>
                      </a:stretch>
                    </p:blipFill>
                    <p:spPr>
                      <a:xfrm>
                        <a:off x="3266872" y="238481"/>
                        <a:ext cx="7797328" cy="13176542"/>
                      </a:xfrm>
                      <a:prstGeom prst="rect">
                        <a:avLst/>
                      </a:prstGeom>
                    </p:spPr>
                  </p:pic>
                </p:oleObj>
              </mc:Fallback>
            </mc:AlternateContent>
          </a:graphicData>
        </a:graphic>
      </p:graphicFrame>
    </p:spTree>
    <p:extLst>
      <p:ext uri="{BB962C8B-B14F-4D97-AF65-F5344CB8AC3E}">
        <p14:creationId xmlns:p14="http://schemas.microsoft.com/office/powerpoint/2010/main" val="10946064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to 2"/>
          <p:cNvGraphicFramePr>
            <a:graphicFrameLocks noChangeAspect="1"/>
          </p:cNvGraphicFramePr>
          <p:nvPr/>
        </p:nvGraphicFramePr>
        <p:xfrm>
          <a:off x="5838624" y="1432793"/>
          <a:ext cx="11654952" cy="9952274"/>
        </p:xfrm>
        <a:graphic>
          <a:graphicData uri="http://schemas.openxmlformats.org/presentationml/2006/ole">
            <mc:AlternateContent xmlns:mc="http://schemas.openxmlformats.org/markup-compatibility/2006">
              <mc:Choice xmlns:v="urn:schemas-microsoft-com:vml" Requires="v">
                <p:oleObj name="Planilha" r:id="rId2" imgW="6172200" imgH="5270500" progId="Excel.Sheet.12">
                  <p:embed/>
                </p:oleObj>
              </mc:Choice>
              <mc:Fallback>
                <p:oleObj name="Planilha" r:id="rId2" imgW="6172200" imgH="5270500" progId="Excel.Sheet.12">
                  <p:embed/>
                  <p:pic>
                    <p:nvPicPr>
                      <p:cNvPr id="3" name="Objeto 2"/>
                      <p:cNvPicPr/>
                      <p:nvPr/>
                    </p:nvPicPr>
                    <p:blipFill>
                      <a:blip r:embed="rId3"/>
                      <a:stretch>
                        <a:fillRect/>
                      </a:stretch>
                    </p:blipFill>
                    <p:spPr>
                      <a:xfrm>
                        <a:off x="5838624" y="1432793"/>
                        <a:ext cx="11654952" cy="9952274"/>
                      </a:xfrm>
                      <a:prstGeom prst="rect">
                        <a:avLst/>
                      </a:prstGeom>
                    </p:spPr>
                  </p:pic>
                </p:oleObj>
              </mc:Fallback>
            </mc:AlternateContent>
          </a:graphicData>
        </a:graphic>
      </p:graphicFrame>
    </p:spTree>
    <p:extLst>
      <p:ext uri="{BB962C8B-B14F-4D97-AF65-F5344CB8AC3E}">
        <p14:creationId xmlns:p14="http://schemas.microsoft.com/office/powerpoint/2010/main" val="644554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068160" y="471360"/>
            <a:ext cx="8843962" cy="6317116"/>
          </a:xfrm>
          <a:prstGeom prst="rect">
            <a:avLst/>
          </a:prstGeom>
        </p:spPr>
      </p:pic>
      <p:pic>
        <p:nvPicPr>
          <p:cNvPr id="3" name="Imagem 2"/>
          <p:cNvPicPr>
            <a:picLocks noChangeAspect="1"/>
          </p:cNvPicPr>
          <p:nvPr/>
        </p:nvPicPr>
        <p:blipFill>
          <a:blip r:embed="rId3"/>
          <a:stretch>
            <a:fillRect/>
          </a:stretch>
        </p:blipFill>
        <p:spPr>
          <a:xfrm>
            <a:off x="1068160" y="6759135"/>
            <a:ext cx="8843962" cy="6317114"/>
          </a:xfrm>
          <a:prstGeom prst="rect">
            <a:avLst/>
          </a:prstGeom>
        </p:spPr>
      </p:pic>
      <p:sp>
        <p:nvSpPr>
          <p:cNvPr id="4" name="CaixaDeTexto 3"/>
          <p:cNvSpPr txBox="1"/>
          <p:nvPr/>
        </p:nvSpPr>
        <p:spPr>
          <a:xfrm>
            <a:off x="259018" y="-374833"/>
            <a:ext cx="2983189" cy="1422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8" tIns="71438" rIns="71438" bIns="71438" numCol="1" spcCol="38100" rtlCol="0" anchor="ctr">
            <a:spAutoFit/>
          </a:bodyPr>
          <a:lstStyle/>
          <a:p>
            <a:pPr marL="0" indent="0" algn="ctr" defTabSz="821502">
              <a:buNone/>
            </a:pPr>
            <a:r>
              <a:rPr lang="pt-BR" sz="5062" dirty="0">
                <a:sym typeface="Helvetica Light"/>
              </a:rPr>
              <a:t>Original</a:t>
            </a:r>
          </a:p>
        </p:txBody>
      </p:sp>
      <p:cxnSp>
        <p:nvCxnSpPr>
          <p:cNvPr id="7" name="Conector de Seta Reta 6"/>
          <p:cNvCxnSpPr/>
          <p:nvPr/>
        </p:nvCxnSpPr>
        <p:spPr>
          <a:xfrm flipH="1">
            <a:off x="2744936" y="3480275"/>
            <a:ext cx="1125140" cy="1048384"/>
          </a:xfrm>
          <a:prstGeom prst="straightConnector1">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Conector de Seta Reta 9"/>
          <p:cNvCxnSpPr/>
          <p:nvPr/>
        </p:nvCxnSpPr>
        <p:spPr>
          <a:xfrm flipH="1">
            <a:off x="2744936" y="10086082"/>
            <a:ext cx="994542" cy="854280"/>
          </a:xfrm>
          <a:prstGeom prst="straightConnector1">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CaixaDeTexto 8">
            <a:extLst>
              <a:ext uri="{FF2B5EF4-FFF2-40B4-BE49-F238E27FC236}">
                <a16:creationId xmlns:a16="http://schemas.microsoft.com/office/drawing/2014/main" id="{45695C1C-CECC-03B1-A9E0-60FE9EEC332B}"/>
              </a:ext>
            </a:extLst>
          </p:cNvPr>
          <p:cNvSpPr txBox="1"/>
          <p:nvPr/>
        </p:nvSpPr>
        <p:spPr>
          <a:xfrm>
            <a:off x="182149" y="5770051"/>
            <a:ext cx="8184996" cy="1422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8" tIns="71438" rIns="71438" bIns="71438" numCol="1" spcCol="38100" rtlCol="0" anchor="ctr">
            <a:spAutoFit/>
          </a:bodyPr>
          <a:lstStyle/>
          <a:p>
            <a:pPr marL="0" indent="0" algn="ctr" defTabSz="821502">
              <a:buNone/>
            </a:pPr>
            <a:r>
              <a:rPr lang="en-US" sz="5062">
                <a:sym typeface="Helvetica Light"/>
              </a:rPr>
              <a:t>Acquiescence controlled</a:t>
            </a:r>
          </a:p>
        </p:txBody>
      </p:sp>
      <p:pic>
        <p:nvPicPr>
          <p:cNvPr id="11" name="Imagem 10">
            <a:extLst>
              <a:ext uri="{FF2B5EF4-FFF2-40B4-BE49-F238E27FC236}">
                <a16:creationId xmlns:a16="http://schemas.microsoft.com/office/drawing/2014/main" id="{B658DF98-8791-96D4-335A-CCF07F053831}"/>
              </a:ext>
            </a:extLst>
          </p:cNvPr>
          <p:cNvPicPr>
            <a:picLocks noChangeAspect="1"/>
          </p:cNvPicPr>
          <p:nvPr/>
        </p:nvPicPr>
        <p:blipFill>
          <a:blip r:embed="rId4"/>
          <a:stretch>
            <a:fillRect/>
          </a:stretch>
        </p:blipFill>
        <p:spPr>
          <a:xfrm>
            <a:off x="8771716" y="4063309"/>
            <a:ext cx="16504444" cy="5391652"/>
          </a:xfrm>
          <a:prstGeom prst="rect">
            <a:avLst/>
          </a:prstGeom>
        </p:spPr>
      </p:pic>
    </p:spTree>
    <p:extLst>
      <p:ext uri="{BB962C8B-B14F-4D97-AF65-F5344CB8AC3E}">
        <p14:creationId xmlns:p14="http://schemas.microsoft.com/office/powerpoint/2010/main" val="9917899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5BEC8-DD66-D476-E0D0-1665B4FDA0DB}"/>
              </a:ext>
            </a:extLst>
          </p:cNvPr>
          <p:cNvSpPr>
            <a:spLocks noGrp="1"/>
          </p:cNvSpPr>
          <p:nvPr>
            <p:ph type="title"/>
          </p:nvPr>
        </p:nvSpPr>
        <p:spPr>
          <a:xfrm>
            <a:off x="1206500" y="3584188"/>
            <a:ext cx="21971000" cy="1435100"/>
          </a:xfrm>
        </p:spPr>
        <p:txBody>
          <a:bodyPr>
            <a:noAutofit/>
          </a:bodyPr>
          <a:lstStyle/>
          <a:p>
            <a:r>
              <a:rPr lang="en-US" sz="11600" dirty="0"/>
              <a:t>Example 2: OECD’s Survey on Social and Emotional</a:t>
            </a:r>
          </a:p>
        </p:txBody>
      </p:sp>
      <p:sp>
        <p:nvSpPr>
          <p:cNvPr id="4" name="Espaço Reservado para Texto 3">
            <a:extLst>
              <a:ext uri="{FF2B5EF4-FFF2-40B4-BE49-F238E27FC236}">
                <a16:creationId xmlns:a16="http://schemas.microsoft.com/office/drawing/2014/main" id="{671AB32F-E122-3146-24CD-ECE40E15D65F}"/>
              </a:ext>
            </a:extLst>
          </p:cNvPr>
          <p:cNvSpPr>
            <a:spLocks noGrp="1"/>
          </p:cNvSpPr>
          <p:nvPr>
            <p:ph type="body" idx="1"/>
          </p:nvPr>
        </p:nvSpPr>
        <p:spPr>
          <a:xfrm>
            <a:off x="1206500" y="7281636"/>
            <a:ext cx="20092329" cy="1951574"/>
          </a:xfrm>
        </p:spPr>
        <p:txBody>
          <a:bodyPr/>
          <a:lstStyle/>
          <a:p>
            <a:r>
              <a:rPr lang="en-US" dirty="0"/>
              <a:t>Data from first round field trial analysis of original responses and controlled by acquiescence</a:t>
            </a:r>
          </a:p>
        </p:txBody>
      </p:sp>
      <p:sp>
        <p:nvSpPr>
          <p:cNvPr id="6" name="CaixaDeTexto 5">
            <a:extLst>
              <a:ext uri="{FF2B5EF4-FFF2-40B4-BE49-F238E27FC236}">
                <a16:creationId xmlns:a16="http://schemas.microsoft.com/office/drawing/2014/main" id="{E0581980-F020-1E31-3EC8-DD7B4D4FE057}"/>
              </a:ext>
            </a:extLst>
          </p:cNvPr>
          <p:cNvSpPr txBox="1"/>
          <p:nvPr/>
        </p:nvSpPr>
        <p:spPr>
          <a:xfrm>
            <a:off x="3912064" y="10073630"/>
            <a:ext cx="13690136" cy="1421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buNone/>
            </a:pPr>
            <a:r>
              <a:rPr lang="en-US" dirty="0"/>
              <a:t>https://</a:t>
            </a:r>
            <a:r>
              <a:rPr lang="en-US" dirty="0" err="1"/>
              <a:t>www.oecd.org</a:t>
            </a:r>
            <a:r>
              <a:rPr lang="en-US" dirty="0"/>
              <a:t>/education/</a:t>
            </a:r>
            <a:r>
              <a:rPr lang="en-US" dirty="0" err="1"/>
              <a:t>ceri</a:t>
            </a:r>
            <a:r>
              <a:rPr lang="en-US" dirty="0"/>
              <a:t>/social-emotional-skills-study/</a:t>
            </a:r>
          </a:p>
        </p:txBody>
      </p:sp>
    </p:spTree>
    <p:extLst>
      <p:ext uri="{BB962C8B-B14F-4D97-AF65-F5344CB8AC3E}">
        <p14:creationId xmlns:p14="http://schemas.microsoft.com/office/powerpoint/2010/main" val="27219321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F89C2AC-8944-2E4E-BB03-E5087D0BBF55}"/>
              </a:ext>
            </a:extLst>
          </p:cNvPr>
          <p:cNvPicPr>
            <a:picLocks noChangeAspect="1"/>
          </p:cNvPicPr>
          <p:nvPr/>
        </p:nvPicPr>
        <p:blipFill>
          <a:blip r:embed="rId2"/>
          <a:stretch>
            <a:fillRect/>
          </a:stretch>
        </p:blipFill>
        <p:spPr>
          <a:xfrm>
            <a:off x="5058965" y="2794992"/>
            <a:ext cx="14266070" cy="8812749"/>
          </a:xfrm>
          <a:prstGeom prst="rect">
            <a:avLst/>
          </a:prstGeom>
        </p:spPr>
      </p:pic>
      <p:sp>
        <p:nvSpPr>
          <p:cNvPr id="3" name="Título 1">
            <a:extLst>
              <a:ext uri="{FF2B5EF4-FFF2-40B4-BE49-F238E27FC236}">
                <a16:creationId xmlns:a16="http://schemas.microsoft.com/office/drawing/2014/main" id="{A3732855-64B9-8542-9871-0F8C9606798B}"/>
              </a:ext>
            </a:extLst>
          </p:cNvPr>
          <p:cNvSpPr txBox="1">
            <a:spLocks/>
          </p:cNvSpPr>
          <p:nvPr/>
        </p:nvSpPr>
        <p:spPr>
          <a:xfrm>
            <a:off x="4488263" y="815804"/>
            <a:ext cx="15407471" cy="1292455"/>
          </a:xfrm>
          <a:prstGeom prst="rect">
            <a:avLst/>
          </a:prstGeom>
        </p:spPr>
        <p:txBody>
          <a:bodyPr>
            <a:normAutofit fontScale="92500"/>
          </a:bodyPr>
          <a:lstStyle>
            <a:lvl1pPr marL="0" marR="0" indent="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9pPr>
          </a:lstStyle>
          <a:p>
            <a:pPr hangingPunct="1"/>
            <a:r>
              <a:rPr lang="en-US" sz="5625" dirty="0"/>
              <a:t>Effects on inter-item correlations on OECD items</a:t>
            </a:r>
          </a:p>
        </p:txBody>
      </p:sp>
      <p:cxnSp>
        <p:nvCxnSpPr>
          <p:cNvPr id="5" name="Conector de Seta Reta 4">
            <a:extLst>
              <a:ext uri="{FF2B5EF4-FFF2-40B4-BE49-F238E27FC236}">
                <a16:creationId xmlns:a16="http://schemas.microsoft.com/office/drawing/2014/main" id="{3F54DD6A-05CB-7212-C436-BF53EF34ACD7}"/>
              </a:ext>
            </a:extLst>
          </p:cNvPr>
          <p:cNvCxnSpPr/>
          <p:nvPr/>
        </p:nvCxnSpPr>
        <p:spPr>
          <a:xfrm flipH="1">
            <a:off x="10028183" y="2794992"/>
            <a:ext cx="782544" cy="0"/>
          </a:xfrm>
          <a:prstGeom prst="straightConnector1">
            <a:avLst/>
          </a:prstGeom>
          <a:noFill/>
          <a:ln w="6985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 name="Conector de Seta Reta 5">
            <a:extLst>
              <a:ext uri="{FF2B5EF4-FFF2-40B4-BE49-F238E27FC236}">
                <a16:creationId xmlns:a16="http://schemas.microsoft.com/office/drawing/2014/main" id="{C48FDA7B-77AF-267E-D351-69D8F590A346}"/>
              </a:ext>
            </a:extLst>
          </p:cNvPr>
          <p:cNvCxnSpPr>
            <a:cxnSpLocks/>
          </p:cNvCxnSpPr>
          <p:nvPr/>
        </p:nvCxnSpPr>
        <p:spPr>
          <a:xfrm flipH="1">
            <a:off x="12486968" y="5749586"/>
            <a:ext cx="782544" cy="0"/>
          </a:xfrm>
          <a:prstGeom prst="straightConnector1">
            <a:avLst/>
          </a:prstGeom>
          <a:noFill/>
          <a:ln w="6985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Conector Reto 10">
            <a:extLst>
              <a:ext uri="{FF2B5EF4-FFF2-40B4-BE49-F238E27FC236}">
                <a16:creationId xmlns:a16="http://schemas.microsoft.com/office/drawing/2014/main" id="{3B698CE1-6654-B6A0-0C1D-A0FE77843BEA}"/>
              </a:ext>
            </a:extLst>
          </p:cNvPr>
          <p:cNvCxnSpPr>
            <a:cxnSpLocks/>
          </p:cNvCxnSpPr>
          <p:nvPr/>
        </p:nvCxnSpPr>
        <p:spPr>
          <a:xfrm flipV="1">
            <a:off x="11404600" y="2108259"/>
            <a:ext cx="0" cy="83565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4" name="Conector de Seta Reta 13">
            <a:extLst>
              <a:ext uri="{FF2B5EF4-FFF2-40B4-BE49-F238E27FC236}">
                <a16:creationId xmlns:a16="http://schemas.microsoft.com/office/drawing/2014/main" id="{9F416C7F-6A66-5509-EB9F-BE7C7BAF2CED}"/>
              </a:ext>
            </a:extLst>
          </p:cNvPr>
          <p:cNvCxnSpPr>
            <a:cxnSpLocks/>
          </p:cNvCxnSpPr>
          <p:nvPr/>
        </p:nvCxnSpPr>
        <p:spPr>
          <a:xfrm flipH="1">
            <a:off x="12486968" y="8137186"/>
            <a:ext cx="782544" cy="0"/>
          </a:xfrm>
          <a:prstGeom prst="straightConnector1">
            <a:avLst/>
          </a:prstGeom>
          <a:noFill/>
          <a:ln w="6985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690833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E863E42-DD59-1EE7-82CD-E4D567556D72}"/>
              </a:ext>
            </a:extLst>
          </p:cNvPr>
          <p:cNvPicPr>
            <a:picLocks noChangeAspect="1"/>
          </p:cNvPicPr>
          <p:nvPr/>
        </p:nvPicPr>
        <p:blipFill>
          <a:blip r:embed="rId2"/>
          <a:stretch>
            <a:fillRect/>
          </a:stretch>
        </p:blipFill>
        <p:spPr>
          <a:xfrm>
            <a:off x="2506705" y="855405"/>
            <a:ext cx="18259024" cy="11272961"/>
          </a:xfrm>
          <a:prstGeom prst="rect">
            <a:avLst/>
          </a:prstGeom>
        </p:spPr>
      </p:pic>
      <p:cxnSp>
        <p:nvCxnSpPr>
          <p:cNvPr id="6" name="Conector Reto 5">
            <a:extLst>
              <a:ext uri="{FF2B5EF4-FFF2-40B4-BE49-F238E27FC236}">
                <a16:creationId xmlns:a16="http://schemas.microsoft.com/office/drawing/2014/main" id="{9078A51B-9C55-1426-C510-54F822DF5CE4}"/>
              </a:ext>
            </a:extLst>
          </p:cNvPr>
          <p:cNvCxnSpPr>
            <a:cxnSpLocks/>
          </p:cNvCxnSpPr>
          <p:nvPr/>
        </p:nvCxnSpPr>
        <p:spPr>
          <a:xfrm flipV="1">
            <a:off x="10998200" y="1041459"/>
            <a:ext cx="0" cy="1033774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 name="Conector Reto 7">
            <a:extLst>
              <a:ext uri="{FF2B5EF4-FFF2-40B4-BE49-F238E27FC236}">
                <a16:creationId xmlns:a16="http://schemas.microsoft.com/office/drawing/2014/main" id="{D29253E6-F001-77F4-D18F-735CA34B0C62}"/>
              </a:ext>
            </a:extLst>
          </p:cNvPr>
          <p:cNvCxnSpPr>
            <a:cxnSpLocks/>
          </p:cNvCxnSpPr>
          <p:nvPr/>
        </p:nvCxnSpPr>
        <p:spPr>
          <a:xfrm>
            <a:off x="4064000" y="2476366"/>
            <a:ext cx="1399540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5039059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A951D1E-17E4-6D00-AA79-EC318C68AAD6}"/>
              </a:ext>
            </a:extLst>
          </p:cNvPr>
          <p:cNvPicPr>
            <a:picLocks noChangeAspect="1"/>
          </p:cNvPicPr>
          <p:nvPr/>
        </p:nvPicPr>
        <p:blipFill>
          <a:blip r:embed="rId2"/>
          <a:stretch>
            <a:fillRect/>
          </a:stretch>
        </p:blipFill>
        <p:spPr>
          <a:xfrm>
            <a:off x="3126657" y="1261137"/>
            <a:ext cx="18081523" cy="11163374"/>
          </a:xfrm>
          <a:prstGeom prst="rect">
            <a:avLst/>
          </a:prstGeom>
        </p:spPr>
      </p:pic>
    </p:spTree>
    <p:extLst>
      <p:ext uri="{BB962C8B-B14F-4D97-AF65-F5344CB8AC3E}">
        <p14:creationId xmlns:p14="http://schemas.microsoft.com/office/powerpoint/2010/main" val="21969970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6B74B-52AD-A449-B2B4-1561B998DA23}"/>
              </a:ext>
            </a:extLst>
          </p:cNvPr>
          <p:cNvSpPr txBox="1">
            <a:spLocks/>
          </p:cNvSpPr>
          <p:nvPr/>
        </p:nvSpPr>
        <p:spPr>
          <a:xfrm>
            <a:off x="4488263" y="815804"/>
            <a:ext cx="15407471" cy="1292455"/>
          </a:xfrm>
          <a:prstGeom prst="rect">
            <a:avLst/>
          </a:prstGeom>
        </p:spPr>
        <p:txBody>
          <a:bodyPr>
            <a:normAutofit/>
          </a:bodyPr>
          <a:lstStyle>
            <a:lvl1pPr marL="0" marR="0" indent="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9pPr>
          </a:lstStyle>
          <a:p>
            <a:pPr hangingPunct="1"/>
            <a:r>
              <a:rPr lang="en-US" sz="5625" dirty="0"/>
              <a:t>Effects on reliability of scales</a:t>
            </a:r>
          </a:p>
        </p:txBody>
      </p:sp>
      <p:pic>
        <p:nvPicPr>
          <p:cNvPr id="7" name="Imagem 6">
            <a:extLst>
              <a:ext uri="{FF2B5EF4-FFF2-40B4-BE49-F238E27FC236}">
                <a16:creationId xmlns:a16="http://schemas.microsoft.com/office/drawing/2014/main" id="{D85584FD-D5F6-D249-9E6C-A536D9FB30E8}"/>
              </a:ext>
            </a:extLst>
          </p:cNvPr>
          <p:cNvPicPr>
            <a:picLocks noChangeAspect="1"/>
          </p:cNvPicPr>
          <p:nvPr/>
        </p:nvPicPr>
        <p:blipFill>
          <a:blip r:embed="rId2"/>
          <a:stretch>
            <a:fillRect/>
          </a:stretch>
        </p:blipFill>
        <p:spPr>
          <a:xfrm>
            <a:off x="3775578" y="2490167"/>
            <a:ext cx="16832845" cy="8735666"/>
          </a:xfrm>
          <a:prstGeom prst="rect">
            <a:avLst/>
          </a:prstGeom>
        </p:spPr>
      </p:pic>
    </p:spTree>
    <p:extLst>
      <p:ext uri="{BB962C8B-B14F-4D97-AF65-F5344CB8AC3E}">
        <p14:creationId xmlns:p14="http://schemas.microsoft.com/office/powerpoint/2010/main" val="67462707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F8F3C0F-C3A6-C84F-BAF8-8D208DD89C7A}"/>
              </a:ext>
            </a:extLst>
          </p:cNvPr>
          <p:cNvPicPr>
            <a:picLocks noChangeAspect="1"/>
          </p:cNvPicPr>
          <p:nvPr/>
        </p:nvPicPr>
        <p:blipFill>
          <a:blip r:embed="rId2"/>
          <a:stretch>
            <a:fillRect/>
          </a:stretch>
        </p:blipFill>
        <p:spPr>
          <a:xfrm>
            <a:off x="2271937" y="2772697"/>
            <a:ext cx="20382906" cy="7519027"/>
          </a:xfrm>
          <a:prstGeom prst="rect">
            <a:avLst/>
          </a:prstGeom>
        </p:spPr>
      </p:pic>
    </p:spTree>
    <p:extLst>
      <p:ext uri="{BB962C8B-B14F-4D97-AF65-F5344CB8AC3E}">
        <p14:creationId xmlns:p14="http://schemas.microsoft.com/office/powerpoint/2010/main" val="268809161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DA841-0A69-F121-8F50-E0B74CB93A8B}"/>
              </a:ext>
            </a:extLst>
          </p:cNvPr>
          <p:cNvSpPr>
            <a:spLocks noGrp="1"/>
          </p:cNvSpPr>
          <p:nvPr>
            <p:ph type="title"/>
          </p:nvPr>
        </p:nvSpPr>
        <p:spPr>
          <a:xfrm>
            <a:off x="1206500" y="1211484"/>
            <a:ext cx="21971000" cy="1433163"/>
          </a:xfrm>
        </p:spPr>
        <p:txBody>
          <a:bodyPr/>
          <a:lstStyle/>
          <a:p>
            <a:r>
              <a:rPr lang="en-US" dirty="0"/>
              <a:t>Validity</a:t>
            </a:r>
          </a:p>
        </p:txBody>
      </p:sp>
      <p:sp>
        <p:nvSpPr>
          <p:cNvPr id="4" name="Espaço Reservado para Texto 3">
            <a:extLst>
              <a:ext uri="{FF2B5EF4-FFF2-40B4-BE49-F238E27FC236}">
                <a16:creationId xmlns:a16="http://schemas.microsoft.com/office/drawing/2014/main" id="{D571DA8C-042C-D509-EA37-75F308DFBB40}"/>
              </a:ext>
            </a:extLst>
          </p:cNvPr>
          <p:cNvSpPr>
            <a:spLocks noGrp="1"/>
          </p:cNvSpPr>
          <p:nvPr>
            <p:ph type="body" idx="1"/>
          </p:nvPr>
        </p:nvSpPr>
        <p:spPr>
          <a:xfrm>
            <a:off x="1206500" y="3133382"/>
            <a:ext cx="21971000" cy="8256012"/>
          </a:xfrm>
        </p:spPr>
        <p:txBody>
          <a:bodyPr/>
          <a:lstStyle/>
          <a:p>
            <a:r>
              <a:rPr lang="en-US" dirty="0"/>
              <a:t>Self-reports are multidimensional</a:t>
            </a:r>
          </a:p>
          <a:p>
            <a:pPr lvl="1"/>
            <a:r>
              <a:rPr lang="en-US" dirty="0"/>
              <a:t>Suppression and inflation</a:t>
            </a:r>
          </a:p>
          <a:p>
            <a:r>
              <a:rPr lang="en-US" dirty="0"/>
              <a:t>Internal consistency</a:t>
            </a:r>
          </a:p>
          <a:p>
            <a:r>
              <a:rPr lang="en-US" dirty="0"/>
              <a:t>Developmental psychometrics</a:t>
            </a:r>
          </a:p>
          <a:p>
            <a:r>
              <a:rPr lang="en-US" dirty="0"/>
              <a:t>Criterion validity</a:t>
            </a:r>
          </a:p>
          <a:p>
            <a:r>
              <a:rPr lang="en-US" dirty="0"/>
              <a:t>Cross cultural comparability: Aptitude achievement paradox</a:t>
            </a:r>
          </a:p>
        </p:txBody>
      </p:sp>
    </p:spTree>
    <p:extLst>
      <p:ext uri="{BB962C8B-B14F-4D97-AF65-F5344CB8AC3E}">
        <p14:creationId xmlns:p14="http://schemas.microsoft.com/office/powerpoint/2010/main" val="2654784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903CD4-9F85-6847-9CB8-8DA9201B3069}"/>
              </a:ext>
            </a:extLst>
          </p:cNvPr>
          <p:cNvSpPr txBox="1">
            <a:spLocks/>
          </p:cNvSpPr>
          <p:nvPr/>
        </p:nvSpPr>
        <p:spPr>
          <a:xfrm>
            <a:off x="4488263" y="815804"/>
            <a:ext cx="15407471" cy="1292455"/>
          </a:xfrm>
          <a:prstGeom prst="rect">
            <a:avLst/>
          </a:prstGeom>
        </p:spPr>
        <p:txBody>
          <a:bodyPr>
            <a:normAutofit/>
          </a:bodyPr>
          <a:lstStyle>
            <a:lvl1pPr marL="0" marR="0" indent="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9pPr>
          </a:lstStyle>
          <a:p>
            <a:pPr hangingPunct="1"/>
            <a:r>
              <a:rPr lang="en-US" sz="5625" dirty="0"/>
              <a:t>Effects on factor structure (factor congruency)</a:t>
            </a:r>
          </a:p>
        </p:txBody>
      </p:sp>
      <p:pic>
        <p:nvPicPr>
          <p:cNvPr id="3" name="Imagem 2">
            <a:extLst>
              <a:ext uri="{FF2B5EF4-FFF2-40B4-BE49-F238E27FC236}">
                <a16:creationId xmlns:a16="http://schemas.microsoft.com/office/drawing/2014/main" id="{CD0B596B-6DA0-2744-8C9E-5CC61A3EF978}"/>
              </a:ext>
            </a:extLst>
          </p:cNvPr>
          <p:cNvPicPr>
            <a:picLocks noChangeAspect="1"/>
          </p:cNvPicPr>
          <p:nvPr/>
        </p:nvPicPr>
        <p:blipFill>
          <a:blip r:embed="rId2"/>
          <a:stretch>
            <a:fillRect/>
          </a:stretch>
        </p:blipFill>
        <p:spPr>
          <a:xfrm>
            <a:off x="3290586" y="3128988"/>
            <a:ext cx="16605148" cy="8159151"/>
          </a:xfrm>
          <a:prstGeom prst="rect">
            <a:avLst/>
          </a:prstGeom>
        </p:spPr>
      </p:pic>
    </p:spTree>
    <p:extLst>
      <p:ext uri="{BB962C8B-B14F-4D97-AF65-F5344CB8AC3E}">
        <p14:creationId xmlns:p14="http://schemas.microsoft.com/office/powerpoint/2010/main" val="2755992089"/>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C29F2CE-4429-8387-B254-DBE0B9F1B56D}"/>
              </a:ext>
            </a:extLst>
          </p:cNvPr>
          <p:cNvSpPr>
            <a:spLocks noGrp="1"/>
          </p:cNvSpPr>
          <p:nvPr>
            <p:ph type="body" sz="half" idx="1"/>
          </p:nvPr>
        </p:nvSpPr>
        <p:spPr/>
        <p:txBody>
          <a:bodyPr/>
          <a:lstStyle/>
          <a:p>
            <a:r>
              <a:rPr lang="en-US" dirty="0"/>
              <a:t>Developmental Psychometrics</a:t>
            </a:r>
          </a:p>
        </p:txBody>
      </p:sp>
    </p:spTree>
    <p:extLst>
      <p:ext uri="{BB962C8B-B14F-4D97-AF65-F5344CB8AC3E}">
        <p14:creationId xmlns:p14="http://schemas.microsoft.com/office/powerpoint/2010/main" val="12777700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013685" y="1075900"/>
            <a:ext cx="18356630" cy="11994388"/>
          </a:xfrm>
          <a:prstGeom prst="rect">
            <a:avLst/>
          </a:prstGeom>
        </p:spPr>
      </p:pic>
    </p:spTree>
    <p:extLst>
      <p:ext uri="{BB962C8B-B14F-4D97-AF65-F5344CB8AC3E}">
        <p14:creationId xmlns:p14="http://schemas.microsoft.com/office/powerpoint/2010/main" val="216430003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288175"/>
            <a:ext cx="11070931" cy="8303198"/>
          </a:xfrm>
          <a:prstGeom prst="rect">
            <a:avLst/>
          </a:prstGeom>
        </p:spPr>
      </p:pic>
      <p:pic>
        <p:nvPicPr>
          <p:cNvPr id="3" name="Imagem 2">
            <a:extLst>
              <a:ext uri="{FF2B5EF4-FFF2-40B4-BE49-F238E27FC236}">
                <a16:creationId xmlns:a16="http://schemas.microsoft.com/office/drawing/2014/main" id="{2BB989F7-37D4-E3B4-3621-3EC102D86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0494" y="0"/>
            <a:ext cx="8750518" cy="8871572"/>
          </a:xfrm>
          <a:prstGeom prst="rect">
            <a:avLst/>
          </a:prstGeom>
        </p:spPr>
      </p:pic>
      <p:pic>
        <p:nvPicPr>
          <p:cNvPr id="4" name="Imagem 3">
            <a:extLst>
              <a:ext uri="{FF2B5EF4-FFF2-40B4-BE49-F238E27FC236}">
                <a16:creationId xmlns:a16="http://schemas.microsoft.com/office/drawing/2014/main" id="{C73BE9DD-0909-C939-C494-61802F768C5C}"/>
              </a:ext>
            </a:extLst>
          </p:cNvPr>
          <p:cNvPicPr>
            <a:picLocks noChangeAspect="1"/>
          </p:cNvPicPr>
          <p:nvPr/>
        </p:nvPicPr>
        <p:blipFill>
          <a:blip r:embed="rId4"/>
          <a:stretch>
            <a:fillRect/>
          </a:stretch>
        </p:blipFill>
        <p:spPr>
          <a:xfrm>
            <a:off x="4536909" y="8557306"/>
            <a:ext cx="12807194" cy="5158693"/>
          </a:xfrm>
          <a:prstGeom prst="rect">
            <a:avLst/>
          </a:prstGeom>
        </p:spPr>
      </p:pic>
    </p:spTree>
    <p:extLst>
      <p:ext uri="{BB962C8B-B14F-4D97-AF65-F5344CB8AC3E}">
        <p14:creationId xmlns:p14="http://schemas.microsoft.com/office/powerpoint/2010/main" val="40481866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5BBCE63F-6274-E8FB-68A2-B8DBD74E6765}"/>
              </a:ext>
            </a:extLst>
          </p:cNvPr>
          <p:cNvPicPr>
            <a:picLocks noChangeAspect="1"/>
          </p:cNvPicPr>
          <p:nvPr/>
        </p:nvPicPr>
        <p:blipFill>
          <a:blip r:embed="rId2"/>
          <a:stretch>
            <a:fillRect/>
          </a:stretch>
        </p:blipFill>
        <p:spPr>
          <a:xfrm>
            <a:off x="3813717" y="1209594"/>
            <a:ext cx="17083668" cy="10555354"/>
          </a:xfrm>
          <a:prstGeom prst="rect">
            <a:avLst/>
          </a:prstGeom>
        </p:spPr>
      </p:pic>
    </p:spTree>
    <p:extLst>
      <p:ext uri="{BB962C8B-B14F-4D97-AF65-F5344CB8AC3E}">
        <p14:creationId xmlns:p14="http://schemas.microsoft.com/office/powerpoint/2010/main" val="35102097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265AE274-68F9-681A-AF39-E6277134FC96}"/>
              </a:ext>
            </a:extLst>
          </p:cNvPr>
          <p:cNvSpPr/>
          <p:nvPr/>
        </p:nvSpPr>
        <p:spPr>
          <a:xfrm>
            <a:off x="1731952" y="4895924"/>
            <a:ext cx="21687012" cy="1962076"/>
          </a:xfrm>
          <a:prstGeom prst="rect">
            <a:avLst/>
          </a:prstGeom>
        </p:spPr>
        <p:txBody>
          <a:bodyPr wrap="square">
            <a:spAutoFit/>
          </a:bodyPr>
          <a:lstStyle/>
          <a:p>
            <a:pPr marL="0" indent="0">
              <a:buNone/>
            </a:pPr>
            <a:r>
              <a:rPr lang="en-US" sz="6750" dirty="0"/>
              <a:t>How much acquiescence would be a problem for OECD study? </a:t>
            </a:r>
          </a:p>
        </p:txBody>
      </p:sp>
    </p:spTree>
    <p:extLst>
      <p:ext uri="{BB962C8B-B14F-4D97-AF65-F5344CB8AC3E}">
        <p14:creationId xmlns:p14="http://schemas.microsoft.com/office/powerpoint/2010/main" val="41184456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EE82F678-AD2D-7432-1F1E-D2A28B92D8E2}"/>
              </a:ext>
            </a:extLst>
          </p:cNvPr>
          <p:cNvPicPr>
            <a:picLocks noChangeAspect="1"/>
          </p:cNvPicPr>
          <p:nvPr/>
        </p:nvPicPr>
        <p:blipFill>
          <a:blip r:embed="rId2"/>
          <a:stretch>
            <a:fillRect/>
          </a:stretch>
        </p:blipFill>
        <p:spPr>
          <a:xfrm>
            <a:off x="10267695" y="2479343"/>
            <a:ext cx="12828279" cy="7920067"/>
          </a:xfrm>
          <a:prstGeom prst="rect">
            <a:avLst/>
          </a:prstGeom>
        </p:spPr>
      </p:pic>
      <p:pic>
        <p:nvPicPr>
          <p:cNvPr id="2" name="Imagem 1">
            <a:extLst>
              <a:ext uri="{FF2B5EF4-FFF2-40B4-BE49-F238E27FC236}">
                <a16:creationId xmlns:a16="http://schemas.microsoft.com/office/drawing/2014/main" id="{CC532F54-8753-D6BD-BBAA-BFB9166C2EC0}"/>
              </a:ext>
            </a:extLst>
          </p:cNvPr>
          <p:cNvPicPr>
            <a:picLocks noChangeAspect="1"/>
          </p:cNvPicPr>
          <p:nvPr/>
        </p:nvPicPr>
        <p:blipFill>
          <a:blip r:embed="rId3"/>
          <a:stretch>
            <a:fillRect/>
          </a:stretch>
        </p:blipFill>
        <p:spPr>
          <a:xfrm>
            <a:off x="700605" y="3283823"/>
            <a:ext cx="9003183" cy="5561644"/>
          </a:xfrm>
          <a:prstGeom prst="rect">
            <a:avLst/>
          </a:prstGeom>
        </p:spPr>
      </p:pic>
    </p:spTree>
    <p:extLst>
      <p:ext uri="{BB962C8B-B14F-4D97-AF65-F5344CB8AC3E}">
        <p14:creationId xmlns:p14="http://schemas.microsoft.com/office/powerpoint/2010/main" val="9456843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descr="Gráfico, Gráfico de barras, Gráfico de mapa de árvore&#10;&#10;Descrição gerada automaticamente">
            <a:extLst>
              <a:ext uri="{FF2B5EF4-FFF2-40B4-BE49-F238E27FC236}">
                <a16:creationId xmlns:a16="http://schemas.microsoft.com/office/drawing/2014/main" id="{54F21944-B7B2-E65A-F4B6-B2FA1D17F7A6}"/>
              </a:ext>
            </a:extLst>
          </p:cNvPr>
          <p:cNvPicPr/>
          <p:nvPr/>
        </p:nvPicPr>
        <p:blipFill>
          <a:blip r:embed="rId2"/>
          <a:stretch>
            <a:fillRect/>
          </a:stretch>
        </p:blipFill>
        <p:spPr bwMode="auto">
          <a:xfrm>
            <a:off x="7288980" y="986584"/>
            <a:ext cx="9111226" cy="12423949"/>
          </a:xfrm>
          <a:prstGeom prst="rect">
            <a:avLst/>
          </a:prstGeom>
          <a:noFill/>
          <a:ln w="9525">
            <a:noFill/>
            <a:headEnd/>
            <a:tailEnd/>
          </a:ln>
        </p:spPr>
      </p:pic>
    </p:spTree>
    <p:extLst>
      <p:ext uri="{BB962C8B-B14F-4D97-AF65-F5344CB8AC3E}">
        <p14:creationId xmlns:p14="http://schemas.microsoft.com/office/powerpoint/2010/main" val="36929051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C29F2CE-4429-8387-B254-DBE0B9F1B56D}"/>
              </a:ext>
            </a:extLst>
          </p:cNvPr>
          <p:cNvSpPr>
            <a:spLocks noGrp="1"/>
          </p:cNvSpPr>
          <p:nvPr>
            <p:ph type="body" sz="half" idx="1"/>
          </p:nvPr>
        </p:nvSpPr>
        <p:spPr/>
        <p:txBody>
          <a:bodyPr/>
          <a:lstStyle/>
          <a:p>
            <a:r>
              <a:rPr lang="en-US" dirty="0"/>
              <a:t>Criterion validity</a:t>
            </a:r>
          </a:p>
        </p:txBody>
      </p:sp>
    </p:spTree>
    <p:extLst>
      <p:ext uri="{BB962C8B-B14F-4D97-AF65-F5344CB8AC3E}">
        <p14:creationId xmlns:p14="http://schemas.microsoft.com/office/powerpoint/2010/main" val="26083706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8B19609-DA0F-CE4F-8258-94B1D0E40489}"/>
              </a:ext>
            </a:extLst>
          </p:cNvPr>
          <p:cNvPicPr>
            <a:picLocks noChangeAspect="1"/>
          </p:cNvPicPr>
          <p:nvPr/>
        </p:nvPicPr>
        <p:blipFill>
          <a:blip r:embed="rId2"/>
          <a:stretch>
            <a:fillRect/>
          </a:stretch>
        </p:blipFill>
        <p:spPr>
          <a:xfrm>
            <a:off x="755615" y="369086"/>
            <a:ext cx="12227674" cy="7949003"/>
          </a:xfrm>
          <a:prstGeom prst="rect">
            <a:avLst/>
          </a:prstGeom>
        </p:spPr>
      </p:pic>
      <p:pic>
        <p:nvPicPr>
          <p:cNvPr id="4" name="Imagem 3">
            <a:extLst>
              <a:ext uri="{FF2B5EF4-FFF2-40B4-BE49-F238E27FC236}">
                <a16:creationId xmlns:a16="http://schemas.microsoft.com/office/drawing/2014/main" id="{612BA55D-C58F-074A-B469-1A344E425D12}"/>
              </a:ext>
            </a:extLst>
          </p:cNvPr>
          <p:cNvPicPr>
            <a:picLocks noChangeAspect="1"/>
          </p:cNvPicPr>
          <p:nvPr/>
        </p:nvPicPr>
        <p:blipFill>
          <a:blip r:embed="rId3"/>
          <a:stretch>
            <a:fillRect/>
          </a:stretch>
        </p:blipFill>
        <p:spPr>
          <a:xfrm>
            <a:off x="10351898" y="8701547"/>
            <a:ext cx="11613366" cy="3736474"/>
          </a:xfrm>
          <a:prstGeom prst="rect">
            <a:avLst/>
          </a:prstGeom>
        </p:spPr>
      </p:pic>
      <p:sp>
        <p:nvSpPr>
          <p:cNvPr id="7" name="CaixaDeTexto 6">
            <a:extLst>
              <a:ext uri="{FF2B5EF4-FFF2-40B4-BE49-F238E27FC236}">
                <a16:creationId xmlns:a16="http://schemas.microsoft.com/office/drawing/2014/main" id="{2CDA075F-39F9-B7C8-D459-75098DC6FE1B}"/>
              </a:ext>
            </a:extLst>
          </p:cNvPr>
          <p:cNvSpPr txBox="1"/>
          <p:nvPr/>
        </p:nvSpPr>
        <p:spPr>
          <a:xfrm>
            <a:off x="14571406" y="4866968"/>
            <a:ext cx="0" cy="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rmAutofit fontScale="25000" lnSpcReduction="20000"/>
          </a:bodyPr>
          <a:lstStyle/>
          <a:p>
            <a:pPr marL="609600" marR="0" indent="-609600" algn="l" defTabSz="2438338" rtl="0" fontAlgn="auto" latinLnBrk="0" hangingPunct="0">
              <a:lnSpc>
                <a:spcPct val="90000"/>
              </a:lnSpc>
              <a:spcBef>
                <a:spcPts val="4500"/>
              </a:spcBef>
              <a:spcAft>
                <a:spcPts val="0"/>
              </a:spcAft>
              <a:buClrTx/>
              <a:buSzPct val="123000"/>
              <a:buFontTx/>
              <a:buChar char="•"/>
              <a:tabLst/>
            </a:pPr>
            <a:endParaRPr kumimoji="0" lang="en-US"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8" name="CaixaDeTexto 7">
            <a:extLst>
              <a:ext uri="{FF2B5EF4-FFF2-40B4-BE49-F238E27FC236}">
                <a16:creationId xmlns:a16="http://schemas.microsoft.com/office/drawing/2014/main" id="{0833F1E7-F6A1-45B3-354E-AB5D00589C4D}"/>
              </a:ext>
            </a:extLst>
          </p:cNvPr>
          <p:cNvSpPr txBox="1"/>
          <p:nvPr/>
        </p:nvSpPr>
        <p:spPr>
          <a:xfrm>
            <a:off x="12456735" y="7263765"/>
            <a:ext cx="7403691" cy="10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noAutofit/>
          </a:bodyPr>
          <a:lstStyle/>
          <a:p>
            <a:pPr marL="0" marR="0" indent="0" algn="l" defTabSz="2438338" rtl="0" fontAlgn="auto" latinLnBrk="0" hangingPunct="0">
              <a:lnSpc>
                <a:spcPct val="100000"/>
              </a:lnSpc>
              <a:spcBef>
                <a:spcPts val="0"/>
              </a:spcBef>
              <a:spcAft>
                <a:spcPts val="0"/>
              </a:spcAft>
              <a:buClrTx/>
              <a:buSzPct val="123000"/>
              <a:buNone/>
              <a:tabLst/>
            </a:pPr>
            <a:r>
              <a:rPr kumimoji="0" lang="en-US" sz="6000" b="0" i="0" u="none" strike="noStrike" cap="none" spc="0" normalizeH="0" baseline="0" dirty="0">
                <a:ln>
                  <a:noFill/>
                </a:ln>
                <a:solidFill>
                  <a:srgbClr val="000000"/>
                </a:solidFill>
                <a:effectLst/>
                <a:uFillTx/>
                <a:latin typeface="+mn-lt"/>
                <a:ea typeface="+mn-ea"/>
                <a:cs typeface="+mn-cs"/>
                <a:sym typeface="Helvetica Neue"/>
              </a:rPr>
              <a:t>Cronbach's prophecy</a:t>
            </a:r>
          </a:p>
        </p:txBody>
      </p:sp>
    </p:spTree>
    <p:extLst>
      <p:ext uri="{BB962C8B-B14F-4D97-AF65-F5344CB8AC3E}">
        <p14:creationId xmlns:p14="http://schemas.microsoft.com/office/powerpoint/2010/main" val="21171305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C29F2CE-4429-8387-B254-DBE0B9F1B56D}"/>
              </a:ext>
            </a:extLst>
          </p:cNvPr>
          <p:cNvSpPr>
            <a:spLocks noGrp="1"/>
          </p:cNvSpPr>
          <p:nvPr>
            <p:ph type="body" sz="half" idx="1"/>
          </p:nvPr>
        </p:nvSpPr>
        <p:spPr/>
        <p:txBody>
          <a:bodyPr>
            <a:normAutofit/>
          </a:bodyPr>
          <a:lstStyle/>
          <a:p>
            <a:r>
              <a:rPr lang="en-US" dirty="0"/>
              <a:t> 3-variables interactions: role of suppression and inflation</a:t>
            </a:r>
          </a:p>
        </p:txBody>
      </p:sp>
    </p:spTree>
    <p:extLst>
      <p:ext uri="{BB962C8B-B14F-4D97-AF65-F5344CB8AC3E}">
        <p14:creationId xmlns:p14="http://schemas.microsoft.com/office/powerpoint/2010/main" val="11439223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E75C37B-652D-3F47-AA65-6E98D216D15B}"/>
              </a:ext>
            </a:extLst>
          </p:cNvPr>
          <p:cNvPicPr>
            <a:picLocks noChangeAspect="1"/>
          </p:cNvPicPr>
          <p:nvPr/>
        </p:nvPicPr>
        <p:blipFill>
          <a:blip r:embed="rId2"/>
          <a:stretch>
            <a:fillRect/>
          </a:stretch>
        </p:blipFill>
        <p:spPr>
          <a:xfrm>
            <a:off x="4268812" y="0"/>
            <a:ext cx="15846376" cy="13175637"/>
          </a:xfrm>
          <a:prstGeom prst="rect">
            <a:avLst/>
          </a:prstGeom>
        </p:spPr>
      </p:pic>
    </p:spTree>
    <p:extLst>
      <p:ext uri="{BB962C8B-B14F-4D97-AF65-F5344CB8AC3E}">
        <p14:creationId xmlns:p14="http://schemas.microsoft.com/office/powerpoint/2010/main" val="158598314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D918B649-AC2E-824E-9D6A-CE2587091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3606" y="1491037"/>
            <a:ext cx="15763960" cy="9744362"/>
          </a:xfrm>
          <a:prstGeom prst="rect">
            <a:avLst/>
          </a:prstGeom>
          <a:noFill/>
          <a:ln>
            <a:noFill/>
          </a:ln>
        </p:spPr>
      </p:pic>
      <p:sp>
        <p:nvSpPr>
          <p:cNvPr id="2" name="Retângulo 1">
            <a:extLst>
              <a:ext uri="{FF2B5EF4-FFF2-40B4-BE49-F238E27FC236}">
                <a16:creationId xmlns:a16="http://schemas.microsoft.com/office/drawing/2014/main" id="{85E6648B-53F3-7E46-8FDA-F35D2D3BB92C}"/>
              </a:ext>
            </a:extLst>
          </p:cNvPr>
          <p:cNvSpPr/>
          <p:nvPr/>
        </p:nvSpPr>
        <p:spPr>
          <a:xfrm>
            <a:off x="3953601" y="11253595"/>
            <a:ext cx="15833964" cy="1650708"/>
          </a:xfrm>
          <a:prstGeom prst="rect">
            <a:avLst/>
          </a:prstGeom>
        </p:spPr>
        <p:txBody>
          <a:bodyPr wrap="square">
            <a:spAutoFit/>
          </a:bodyPr>
          <a:lstStyle/>
          <a:p>
            <a:pPr>
              <a:spcBef>
                <a:spcPts val="3375"/>
              </a:spcBef>
            </a:pPr>
            <a:r>
              <a:rPr lang="en-US" sz="2813" dirty="0"/>
              <a:t>“since response tendencies affect an answer only when the student is to some degree uncertain about the content of the item, </a:t>
            </a:r>
            <a:r>
              <a:rPr lang="en-US" sz="2813" u="sng" dirty="0"/>
              <a:t>acquiescence</a:t>
            </a:r>
            <a:r>
              <a:rPr lang="en-US" sz="2813" dirty="0"/>
              <a:t> tends to </a:t>
            </a:r>
            <a:r>
              <a:rPr lang="en-US" sz="2813" u="sng" dirty="0"/>
              <a:t>make false items</a:t>
            </a:r>
            <a:r>
              <a:rPr lang="en-US" sz="2813" dirty="0"/>
              <a:t>, </a:t>
            </a:r>
            <a:r>
              <a:rPr lang="en-US" sz="2813" u="sng" dirty="0"/>
              <a:t>more valid</a:t>
            </a:r>
            <a:r>
              <a:rPr lang="en-US" sz="2813" dirty="0"/>
              <a:t>, and true items </a:t>
            </a:r>
            <a:r>
              <a:rPr lang="en-US" sz="2813" u="sng" dirty="0"/>
              <a:t>less valid </a:t>
            </a:r>
            <a:r>
              <a:rPr lang="en-US" sz="2813" dirty="0"/>
              <a:t>… The poor student, guessing, tends to be right on the true item because of acquiescence, but tends to be wrong on the false item.” (Cronbach, 1946 p. 480)</a:t>
            </a:r>
          </a:p>
        </p:txBody>
      </p:sp>
      <p:cxnSp>
        <p:nvCxnSpPr>
          <p:cNvPr id="3" name="Conector de Seta Reta 2">
            <a:extLst>
              <a:ext uri="{FF2B5EF4-FFF2-40B4-BE49-F238E27FC236}">
                <a16:creationId xmlns:a16="http://schemas.microsoft.com/office/drawing/2014/main" id="{B95A8902-A306-211C-0568-570D0630E06D}"/>
              </a:ext>
            </a:extLst>
          </p:cNvPr>
          <p:cNvCxnSpPr>
            <a:cxnSpLocks/>
          </p:cNvCxnSpPr>
          <p:nvPr/>
        </p:nvCxnSpPr>
        <p:spPr>
          <a:xfrm flipV="1">
            <a:off x="19787565" y="2761090"/>
            <a:ext cx="3135730" cy="14228"/>
          </a:xfrm>
          <a:prstGeom prst="straightConnector1">
            <a:avLst/>
          </a:prstGeom>
          <a:noFill/>
          <a:ln w="76200"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 name="Conector de Seta Reta 6">
            <a:extLst>
              <a:ext uri="{FF2B5EF4-FFF2-40B4-BE49-F238E27FC236}">
                <a16:creationId xmlns:a16="http://schemas.microsoft.com/office/drawing/2014/main" id="{57EAC8FC-6D10-89B5-036C-2C4D867D7B81}"/>
              </a:ext>
            </a:extLst>
          </p:cNvPr>
          <p:cNvCxnSpPr>
            <a:cxnSpLocks/>
          </p:cNvCxnSpPr>
          <p:nvPr/>
        </p:nvCxnSpPr>
        <p:spPr>
          <a:xfrm>
            <a:off x="21969240" y="2035804"/>
            <a:ext cx="0" cy="608820"/>
          </a:xfrm>
          <a:prstGeom prst="straightConnector1">
            <a:avLst/>
          </a:prstGeom>
          <a:noFill/>
          <a:ln w="53975"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Conector de Seta Reta 7">
            <a:extLst>
              <a:ext uri="{FF2B5EF4-FFF2-40B4-BE49-F238E27FC236}">
                <a16:creationId xmlns:a16="http://schemas.microsoft.com/office/drawing/2014/main" id="{C3B3F450-35AF-E414-A14D-F3D5AE58A551}"/>
              </a:ext>
            </a:extLst>
          </p:cNvPr>
          <p:cNvCxnSpPr>
            <a:cxnSpLocks/>
          </p:cNvCxnSpPr>
          <p:nvPr/>
        </p:nvCxnSpPr>
        <p:spPr>
          <a:xfrm flipV="1">
            <a:off x="19787565" y="3558576"/>
            <a:ext cx="3135730" cy="14228"/>
          </a:xfrm>
          <a:prstGeom prst="straightConnector1">
            <a:avLst/>
          </a:prstGeom>
          <a:noFill/>
          <a:ln w="76200"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Conector de Seta Reta 8">
            <a:extLst>
              <a:ext uri="{FF2B5EF4-FFF2-40B4-BE49-F238E27FC236}">
                <a16:creationId xmlns:a16="http://schemas.microsoft.com/office/drawing/2014/main" id="{457DBCA5-A7F8-4212-4646-3A66E764E79B}"/>
              </a:ext>
            </a:extLst>
          </p:cNvPr>
          <p:cNvCxnSpPr>
            <a:cxnSpLocks/>
          </p:cNvCxnSpPr>
          <p:nvPr/>
        </p:nvCxnSpPr>
        <p:spPr>
          <a:xfrm>
            <a:off x="22032070" y="2949756"/>
            <a:ext cx="0" cy="608820"/>
          </a:xfrm>
          <a:prstGeom prst="straightConnector1">
            <a:avLst/>
          </a:prstGeom>
          <a:noFill/>
          <a:ln w="53975" cap="flat">
            <a:solidFill>
              <a:schemeClr val="tx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Conector de Seta Reta 9">
            <a:extLst>
              <a:ext uri="{FF2B5EF4-FFF2-40B4-BE49-F238E27FC236}">
                <a16:creationId xmlns:a16="http://schemas.microsoft.com/office/drawing/2014/main" id="{91AD55CD-9554-00E6-28F2-E1E199E3D50D}"/>
              </a:ext>
            </a:extLst>
          </p:cNvPr>
          <p:cNvCxnSpPr>
            <a:cxnSpLocks/>
          </p:cNvCxnSpPr>
          <p:nvPr/>
        </p:nvCxnSpPr>
        <p:spPr>
          <a:xfrm>
            <a:off x="22244612" y="2035804"/>
            <a:ext cx="0" cy="608820"/>
          </a:xfrm>
          <a:prstGeom prst="straightConnector1">
            <a:avLst/>
          </a:prstGeom>
          <a:noFill/>
          <a:ln w="53975"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Conector de Seta Reta 10">
            <a:extLst>
              <a:ext uri="{FF2B5EF4-FFF2-40B4-BE49-F238E27FC236}">
                <a16:creationId xmlns:a16="http://schemas.microsoft.com/office/drawing/2014/main" id="{EAF6FFC7-15C1-DD84-9E80-AD0FD69C9403}"/>
              </a:ext>
            </a:extLst>
          </p:cNvPr>
          <p:cNvCxnSpPr>
            <a:cxnSpLocks/>
          </p:cNvCxnSpPr>
          <p:nvPr/>
        </p:nvCxnSpPr>
        <p:spPr>
          <a:xfrm>
            <a:off x="22334212" y="2949756"/>
            <a:ext cx="0" cy="608820"/>
          </a:xfrm>
          <a:prstGeom prst="straightConnector1">
            <a:avLst/>
          </a:prstGeom>
          <a:noFill/>
          <a:ln w="53975"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478189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C368CAD9-E79E-DA48-B6FF-3A72FE2C06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597" y="2608254"/>
            <a:ext cx="15138969" cy="9358030"/>
          </a:xfrm>
          <a:prstGeom prst="rect">
            <a:avLst/>
          </a:prstGeom>
          <a:noFill/>
          <a:ln>
            <a:noFill/>
          </a:ln>
        </p:spPr>
      </p:pic>
    </p:spTree>
    <p:extLst>
      <p:ext uri="{BB962C8B-B14F-4D97-AF65-F5344CB8AC3E}">
        <p14:creationId xmlns:p14="http://schemas.microsoft.com/office/powerpoint/2010/main" val="35784479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D45F5F07-8FBB-ABB3-CEE1-6FE37109DDC4}"/>
              </a:ext>
            </a:extLst>
          </p:cNvPr>
          <p:cNvSpPr>
            <a:spLocks noGrp="1"/>
          </p:cNvSpPr>
          <p:nvPr>
            <p:ph type="body" sz="half" idx="1"/>
          </p:nvPr>
        </p:nvSpPr>
        <p:spPr/>
        <p:txBody>
          <a:bodyPr/>
          <a:lstStyle/>
          <a:p>
            <a:r>
              <a:rPr lang="en-US" dirty="0"/>
              <a:t>Pisa 2012 data</a:t>
            </a:r>
          </a:p>
        </p:txBody>
      </p:sp>
    </p:spTree>
    <p:extLst>
      <p:ext uri="{BB962C8B-B14F-4D97-AF65-F5344CB8AC3E}">
        <p14:creationId xmlns:p14="http://schemas.microsoft.com/office/powerpoint/2010/main" val="2365996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CE9DCD2-B9A8-6E49-A554-82A61E2B8DC6}"/>
              </a:ext>
            </a:extLst>
          </p:cNvPr>
          <p:cNvPicPr>
            <a:picLocks noChangeAspect="1"/>
          </p:cNvPicPr>
          <p:nvPr/>
        </p:nvPicPr>
        <p:blipFill>
          <a:blip r:embed="rId2"/>
          <a:stretch>
            <a:fillRect/>
          </a:stretch>
        </p:blipFill>
        <p:spPr>
          <a:xfrm>
            <a:off x="271604" y="274198"/>
            <a:ext cx="10795280" cy="5113554"/>
          </a:xfrm>
          <a:prstGeom prst="rect">
            <a:avLst/>
          </a:prstGeom>
        </p:spPr>
      </p:pic>
      <p:pic>
        <p:nvPicPr>
          <p:cNvPr id="3" name="Imagem 2">
            <a:extLst>
              <a:ext uri="{FF2B5EF4-FFF2-40B4-BE49-F238E27FC236}">
                <a16:creationId xmlns:a16="http://schemas.microsoft.com/office/drawing/2014/main" id="{289A8333-EFD5-5749-A26D-2B8C8DFCB466}"/>
              </a:ext>
            </a:extLst>
          </p:cNvPr>
          <p:cNvPicPr>
            <a:picLocks noChangeAspect="1"/>
          </p:cNvPicPr>
          <p:nvPr/>
        </p:nvPicPr>
        <p:blipFill>
          <a:blip r:embed="rId3"/>
          <a:stretch>
            <a:fillRect/>
          </a:stretch>
        </p:blipFill>
        <p:spPr>
          <a:xfrm>
            <a:off x="11504307" y="4716845"/>
            <a:ext cx="11661458" cy="8099700"/>
          </a:xfrm>
          <a:prstGeom prst="rect">
            <a:avLst/>
          </a:prstGeom>
        </p:spPr>
      </p:pic>
      <p:sp>
        <p:nvSpPr>
          <p:cNvPr id="5" name="Oval 4">
            <a:extLst>
              <a:ext uri="{FF2B5EF4-FFF2-40B4-BE49-F238E27FC236}">
                <a16:creationId xmlns:a16="http://schemas.microsoft.com/office/drawing/2014/main" id="{4B834DAD-2DBC-024E-84E2-E615D09DE185}"/>
              </a:ext>
            </a:extLst>
          </p:cNvPr>
          <p:cNvSpPr/>
          <p:nvPr/>
        </p:nvSpPr>
        <p:spPr>
          <a:xfrm>
            <a:off x="17939633" y="8516723"/>
            <a:ext cx="797242" cy="859996"/>
          </a:xfrm>
          <a:prstGeom prst="ellipse">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8" tIns="71438" rIns="71438" bIns="71438" numCol="1" spcCol="38100" rtlCol="0" anchor="ctr">
            <a:spAutoFit/>
          </a:bodyPr>
          <a:lstStyle/>
          <a:p>
            <a:pPr algn="ctr" defTabSz="821502">
              <a:spcBef>
                <a:spcPts val="0"/>
              </a:spcBef>
            </a:pPr>
            <a:endParaRPr lang="en-US" sz="3374">
              <a:solidFill>
                <a:srgbClr val="FFFFFF"/>
              </a:solidFill>
              <a:sym typeface="Helvetica Light"/>
            </a:endParaRPr>
          </a:p>
        </p:txBody>
      </p:sp>
      <p:sp>
        <p:nvSpPr>
          <p:cNvPr id="6" name="Oval 5">
            <a:extLst>
              <a:ext uri="{FF2B5EF4-FFF2-40B4-BE49-F238E27FC236}">
                <a16:creationId xmlns:a16="http://schemas.microsoft.com/office/drawing/2014/main" id="{72D00E9B-B210-D54C-9543-832353E4E389}"/>
              </a:ext>
            </a:extLst>
          </p:cNvPr>
          <p:cNvSpPr/>
          <p:nvPr/>
        </p:nvSpPr>
        <p:spPr>
          <a:xfrm>
            <a:off x="17939633" y="9065363"/>
            <a:ext cx="797242" cy="859996"/>
          </a:xfrm>
          <a:prstGeom prst="ellipse">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8" tIns="71438" rIns="71438" bIns="71438" numCol="1" spcCol="38100" rtlCol="0" anchor="ctr">
            <a:spAutoFit/>
          </a:bodyPr>
          <a:lstStyle/>
          <a:p>
            <a:pPr algn="ctr" defTabSz="821502">
              <a:spcBef>
                <a:spcPts val="0"/>
              </a:spcBef>
            </a:pPr>
            <a:endParaRPr lang="en-US" sz="3374">
              <a:solidFill>
                <a:srgbClr val="FFFFFF"/>
              </a:solidFill>
              <a:sym typeface="Helvetica Light"/>
            </a:endParaRPr>
          </a:p>
        </p:txBody>
      </p:sp>
      <p:sp>
        <p:nvSpPr>
          <p:cNvPr id="7" name="Oval 6">
            <a:extLst>
              <a:ext uri="{FF2B5EF4-FFF2-40B4-BE49-F238E27FC236}">
                <a16:creationId xmlns:a16="http://schemas.microsoft.com/office/drawing/2014/main" id="{241127C0-6E19-FD4B-BBD1-DB5C2631F975}"/>
              </a:ext>
            </a:extLst>
          </p:cNvPr>
          <p:cNvSpPr/>
          <p:nvPr/>
        </p:nvSpPr>
        <p:spPr>
          <a:xfrm>
            <a:off x="21240045" y="8516723"/>
            <a:ext cx="797242" cy="859996"/>
          </a:xfrm>
          <a:prstGeom prst="ellipse">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8" tIns="71438" rIns="71438" bIns="71438" numCol="1" spcCol="38100" rtlCol="0" anchor="ctr">
            <a:spAutoFit/>
          </a:bodyPr>
          <a:lstStyle/>
          <a:p>
            <a:pPr algn="ctr" defTabSz="821502">
              <a:spcBef>
                <a:spcPts val="0"/>
              </a:spcBef>
            </a:pPr>
            <a:endParaRPr lang="en-US" sz="3374">
              <a:solidFill>
                <a:srgbClr val="FFFFFF"/>
              </a:solidFill>
              <a:sym typeface="Helvetica Light"/>
            </a:endParaRPr>
          </a:p>
        </p:txBody>
      </p:sp>
      <p:sp>
        <p:nvSpPr>
          <p:cNvPr id="8" name="Oval 7">
            <a:extLst>
              <a:ext uri="{FF2B5EF4-FFF2-40B4-BE49-F238E27FC236}">
                <a16:creationId xmlns:a16="http://schemas.microsoft.com/office/drawing/2014/main" id="{5457493B-26F4-534E-AE9E-9676497FBF3D}"/>
              </a:ext>
            </a:extLst>
          </p:cNvPr>
          <p:cNvSpPr/>
          <p:nvPr/>
        </p:nvSpPr>
        <p:spPr>
          <a:xfrm>
            <a:off x="21240045" y="9065363"/>
            <a:ext cx="797242" cy="859996"/>
          </a:xfrm>
          <a:prstGeom prst="ellipse">
            <a:avLst/>
          </a:prstGeom>
          <a:noFill/>
          <a:ln w="12700" cap="flat">
            <a:solidFill>
              <a:schemeClr val="accent5"/>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8" tIns="71438" rIns="71438" bIns="71438" numCol="1" spcCol="38100" rtlCol="0" anchor="ctr">
            <a:spAutoFit/>
          </a:bodyPr>
          <a:lstStyle/>
          <a:p>
            <a:pPr algn="ctr" defTabSz="821502">
              <a:spcBef>
                <a:spcPts val="0"/>
              </a:spcBef>
            </a:pPr>
            <a:endParaRPr lang="en-US" sz="3374">
              <a:solidFill>
                <a:srgbClr val="FFFFFF"/>
              </a:solidFill>
              <a:sym typeface="Helvetica Light"/>
            </a:endParaRPr>
          </a:p>
        </p:txBody>
      </p:sp>
      <p:cxnSp>
        <p:nvCxnSpPr>
          <p:cNvPr id="9" name="Conector de Seta Reta 8">
            <a:extLst>
              <a:ext uri="{FF2B5EF4-FFF2-40B4-BE49-F238E27FC236}">
                <a16:creationId xmlns:a16="http://schemas.microsoft.com/office/drawing/2014/main" id="{D527273D-55B9-134D-9F9E-87D7039C1F64}"/>
              </a:ext>
            </a:extLst>
          </p:cNvPr>
          <p:cNvCxnSpPr>
            <a:cxnSpLocks/>
          </p:cNvCxnSpPr>
          <p:nvPr/>
        </p:nvCxnSpPr>
        <p:spPr>
          <a:xfrm>
            <a:off x="11139385" y="9487687"/>
            <a:ext cx="838666"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Conector de Seta Reta 9">
            <a:extLst>
              <a:ext uri="{FF2B5EF4-FFF2-40B4-BE49-F238E27FC236}">
                <a16:creationId xmlns:a16="http://schemas.microsoft.com/office/drawing/2014/main" id="{079DF582-1996-C649-9712-39D109416910}"/>
              </a:ext>
            </a:extLst>
          </p:cNvPr>
          <p:cNvCxnSpPr>
            <a:cxnSpLocks/>
          </p:cNvCxnSpPr>
          <p:nvPr/>
        </p:nvCxnSpPr>
        <p:spPr>
          <a:xfrm>
            <a:off x="10056540" y="7491197"/>
            <a:ext cx="1714500" cy="0"/>
          </a:xfrm>
          <a:prstGeom prst="straightConnector1">
            <a:avLst/>
          </a:prstGeom>
          <a:noFill/>
          <a:ln w="25400" cap="flat">
            <a:solidFill>
              <a:schemeClr val="accent6">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Conector de Seta Reta 11">
            <a:extLst>
              <a:ext uri="{FF2B5EF4-FFF2-40B4-BE49-F238E27FC236}">
                <a16:creationId xmlns:a16="http://schemas.microsoft.com/office/drawing/2014/main" id="{50EC9CA1-AF5F-614D-95E8-2A3615592BD9}"/>
              </a:ext>
            </a:extLst>
          </p:cNvPr>
          <p:cNvCxnSpPr>
            <a:cxnSpLocks/>
          </p:cNvCxnSpPr>
          <p:nvPr/>
        </p:nvCxnSpPr>
        <p:spPr>
          <a:xfrm>
            <a:off x="11139385" y="8934987"/>
            <a:ext cx="838666" cy="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8246756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433046B4-F924-B848-BB2B-1873F77F586C}"/>
              </a:ext>
            </a:extLst>
          </p:cNvPr>
          <p:cNvPicPr>
            <a:picLocks noChangeAspect="1"/>
          </p:cNvPicPr>
          <p:nvPr/>
        </p:nvPicPr>
        <p:blipFill>
          <a:blip r:embed="rId2"/>
          <a:stretch>
            <a:fillRect/>
          </a:stretch>
        </p:blipFill>
        <p:spPr>
          <a:xfrm>
            <a:off x="4917520" y="2852881"/>
            <a:ext cx="14548961" cy="8987504"/>
          </a:xfrm>
          <a:prstGeom prst="rect">
            <a:avLst/>
          </a:prstGeom>
        </p:spPr>
      </p:pic>
      <p:sp>
        <p:nvSpPr>
          <p:cNvPr id="3" name="Título 1">
            <a:extLst>
              <a:ext uri="{FF2B5EF4-FFF2-40B4-BE49-F238E27FC236}">
                <a16:creationId xmlns:a16="http://schemas.microsoft.com/office/drawing/2014/main" id="{173D44E0-2F22-FD42-A583-142EB967AA0B}"/>
              </a:ext>
            </a:extLst>
          </p:cNvPr>
          <p:cNvSpPr txBox="1">
            <a:spLocks/>
          </p:cNvSpPr>
          <p:nvPr/>
        </p:nvSpPr>
        <p:spPr>
          <a:xfrm>
            <a:off x="796413" y="539291"/>
            <a:ext cx="20330989" cy="1569544"/>
          </a:xfrm>
          <a:prstGeom prst="rect">
            <a:avLst/>
          </a:prstGeom>
        </p:spPr>
        <p:txBody>
          <a:bodyPr>
            <a:normAutofit fontScale="92500" lnSpcReduction="10000"/>
          </a:bodyPr>
          <a:lstStyle>
            <a:lvl1pPr marL="0" marR="0" indent="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9pPr>
          </a:lstStyle>
          <a:p>
            <a:pPr hangingPunct="1"/>
            <a:r>
              <a:rPr lang="en-US" sz="5625" dirty="0"/>
              <a:t>Effects of acquiescence in criterion validity: PISA 2012</a:t>
            </a:r>
          </a:p>
          <a:p>
            <a:pPr hangingPunct="1"/>
            <a:r>
              <a:rPr lang="en-US" sz="5625" dirty="0"/>
              <a:t>Perseverance with Math</a:t>
            </a:r>
          </a:p>
        </p:txBody>
      </p:sp>
    </p:spTree>
    <p:extLst>
      <p:ext uri="{BB962C8B-B14F-4D97-AF65-F5344CB8AC3E}">
        <p14:creationId xmlns:p14="http://schemas.microsoft.com/office/powerpoint/2010/main" val="1110722930"/>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2D2F2252-7495-574D-93F1-D7E684EA0D51}"/>
              </a:ext>
            </a:extLst>
          </p:cNvPr>
          <p:cNvPicPr>
            <a:picLocks noChangeAspect="1"/>
          </p:cNvPicPr>
          <p:nvPr/>
        </p:nvPicPr>
        <p:blipFill>
          <a:blip r:embed="rId2"/>
          <a:stretch>
            <a:fillRect/>
          </a:stretch>
        </p:blipFill>
        <p:spPr>
          <a:xfrm>
            <a:off x="4656815" y="2846427"/>
            <a:ext cx="15070371" cy="9309600"/>
          </a:xfrm>
          <a:prstGeom prst="rect">
            <a:avLst/>
          </a:prstGeom>
        </p:spPr>
      </p:pic>
      <p:sp>
        <p:nvSpPr>
          <p:cNvPr id="4" name="Título 1">
            <a:extLst>
              <a:ext uri="{FF2B5EF4-FFF2-40B4-BE49-F238E27FC236}">
                <a16:creationId xmlns:a16="http://schemas.microsoft.com/office/drawing/2014/main" id="{1CEABEC6-149C-F640-9C9E-4FF853936398}"/>
              </a:ext>
            </a:extLst>
          </p:cNvPr>
          <p:cNvSpPr txBox="1">
            <a:spLocks/>
          </p:cNvSpPr>
          <p:nvPr/>
        </p:nvSpPr>
        <p:spPr>
          <a:xfrm>
            <a:off x="4025349" y="539291"/>
            <a:ext cx="17102053" cy="1569544"/>
          </a:xfrm>
          <a:prstGeom prst="rect">
            <a:avLst/>
          </a:prstGeom>
        </p:spPr>
        <p:txBody>
          <a:bodyPr>
            <a:normAutofit fontScale="92500" lnSpcReduction="10000"/>
          </a:bodyPr>
          <a:lstStyle>
            <a:lvl1pPr marL="0" marR="0" indent="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6800" b="0" i="0" u="none" strike="noStrike" cap="none" spc="0" baseline="0">
                <a:ln>
                  <a:noFill/>
                </a:ln>
                <a:solidFill>
                  <a:srgbClr val="000000"/>
                </a:solidFill>
                <a:uFillTx/>
                <a:latin typeface="+mn-lt"/>
                <a:ea typeface="+mn-ea"/>
                <a:cs typeface="+mn-cs"/>
                <a:sym typeface="Helvetica Light"/>
              </a:defRPr>
            </a:lvl9pPr>
          </a:lstStyle>
          <a:p>
            <a:pPr hangingPunct="1"/>
            <a:r>
              <a:rPr lang="en-US" sz="5625" dirty="0"/>
              <a:t>Effects of acquiescence in criterion validity: PISA 2012</a:t>
            </a:r>
          </a:p>
          <a:p>
            <a:pPr hangingPunct="1"/>
            <a:r>
              <a:rPr lang="en-US" sz="5625" dirty="0"/>
              <a:t>Perseverance with Math</a:t>
            </a:r>
          </a:p>
        </p:txBody>
      </p:sp>
    </p:spTree>
    <p:extLst>
      <p:ext uri="{BB962C8B-B14F-4D97-AF65-F5344CB8AC3E}">
        <p14:creationId xmlns:p14="http://schemas.microsoft.com/office/powerpoint/2010/main" val="652877254"/>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93C8482-847C-4D44-B6C8-EA00802AD877}"/>
              </a:ext>
            </a:extLst>
          </p:cNvPr>
          <p:cNvPicPr>
            <a:picLocks noChangeAspect="1"/>
          </p:cNvPicPr>
          <p:nvPr/>
        </p:nvPicPr>
        <p:blipFill>
          <a:blip r:embed="rId2"/>
          <a:stretch>
            <a:fillRect/>
          </a:stretch>
        </p:blipFill>
        <p:spPr>
          <a:xfrm>
            <a:off x="6278079" y="273050"/>
            <a:ext cx="9876322" cy="7054516"/>
          </a:xfrm>
          <a:prstGeom prst="rect">
            <a:avLst/>
          </a:prstGeom>
        </p:spPr>
      </p:pic>
      <p:pic>
        <p:nvPicPr>
          <p:cNvPr id="4" name="Imagem 3">
            <a:extLst>
              <a:ext uri="{FF2B5EF4-FFF2-40B4-BE49-F238E27FC236}">
                <a16:creationId xmlns:a16="http://schemas.microsoft.com/office/drawing/2014/main" id="{E3C3092C-0045-CE41-B2FE-54165F344845}"/>
              </a:ext>
            </a:extLst>
          </p:cNvPr>
          <p:cNvPicPr>
            <a:picLocks noChangeAspect="1"/>
          </p:cNvPicPr>
          <p:nvPr/>
        </p:nvPicPr>
        <p:blipFill>
          <a:blip r:embed="rId3"/>
          <a:stretch>
            <a:fillRect/>
          </a:stretch>
        </p:blipFill>
        <p:spPr>
          <a:xfrm>
            <a:off x="6169793" y="6061122"/>
            <a:ext cx="10092890" cy="7209208"/>
          </a:xfrm>
          <a:prstGeom prst="rect">
            <a:avLst/>
          </a:prstGeom>
        </p:spPr>
      </p:pic>
    </p:spTree>
    <p:extLst>
      <p:ext uri="{BB962C8B-B14F-4D97-AF65-F5344CB8AC3E}">
        <p14:creationId xmlns:p14="http://schemas.microsoft.com/office/powerpoint/2010/main" val="9824782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DC36F4A-5C3A-7B44-8863-81A5F5561F11}"/>
              </a:ext>
            </a:extLst>
          </p:cNvPr>
          <p:cNvPicPr>
            <a:picLocks noChangeAspect="1"/>
          </p:cNvPicPr>
          <p:nvPr/>
        </p:nvPicPr>
        <p:blipFill>
          <a:blip r:embed="rId2"/>
          <a:stretch>
            <a:fillRect/>
          </a:stretch>
        </p:blipFill>
        <p:spPr>
          <a:xfrm>
            <a:off x="3909531" y="1881664"/>
            <a:ext cx="16111375" cy="9952673"/>
          </a:xfrm>
          <a:prstGeom prst="rect">
            <a:avLst/>
          </a:prstGeom>
        </p:spPr>
      </p:pic>
    </p:spTree>
    <p:extLst>
      <p:ext uri="{BB962C8B-B14F-4D97-AF65-F5344CB8AC3E}">
        <p14:creationId xmlns:p14="http://schemas.microsoft.com/office/powerpoint/2010/main" val="253267986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C29F2CE-4429-8387-B254-DBE0B9F1B56D}"/>
              </a:ext>
            </a:extLst>
          </p:cNvPr>
          <p:cNvSpPr>
            <a:spLocks noGrp="1"/>
          </p:cNvSpPr>
          <p:nvPr>
            <p:ph type="body" sz="half" idx="1"/>
          </p:nvPr>
        </p:nvSpPr>
        <p:spPr/>
        <p:txBody>
          <a:bodyPr/>
          <a:lstStyle/>
          <a:p>
            <a:r>
              <a:rPr lang="en-US" dirty="0"/>
              <a:t>Cross cultural comparability: Aptitude achievement paradox</a:t>
            </a:r>
          </a:p>
        </p:txBody>
      </p:sp>
    </p:spTree>
    <p:extLst>
      <p:ext uri="{BB962C8B-B14F-4D97-AF65-F5344CB8AC3E}">
        <p14:creationId xmlns:p14="http://schemas.microsoft.com/office/powerpoint/2010/main" val="26610851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C2582AF5-910E-7E48-BF2F-EACF167416B0}"/>
              </a:ext>
            </a:extLst>
          </p:cNvPr>
          <p:cNvPicPr>
            <a:picLocks noChangeAspect="1"/>
          </p:cNvPicPr>
          <p:nvPr/>
        </p:nvPicPr>
        <p:blipFill>
          <a:blip r:embed="rId3"/>
          <a:stretch>
            <a:fillRect/>
          </a:stretch>
        </p:blipFill>
        <p:spPr>
          <a:xfrm>
            <a:off x="6298246" y="1929228"/>
            <a:ext cx="11761597" cy="8955097"/>
          </a:xfrm>
          <a:prstGeom prst="rect">
            <a:avLst/>
          </a:prstGeom>
        </p:spPr>
      </p:pic>
    </p:spTree>
    <p:extLst>
      <p:ext uri="{BB962C8B-B14F-4D97-AF65-F5344CB8AC3E}">
        <p14:creationId xmlns:p14="http://schemas.microsoft.com/office/powerpoint/2010/main" val="3815007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rogramme for International Student Assessment (PISA)"/>
          <p:cNvSpPr txBox="1">
            <a:spLocks noGrp="1"/>
          </p:cNvSpPr>
          <p:nvPr>
            <p:ph type="title"/>
          </p:nvPr>
        </p:nvSpPr>
        <p:spPr>
          <a:prstGeom prst="rect">
            <a:avLst/>
          </a:prstGeom>
        </p:spPr>
        <p:txBody>
          <a:bodyPr/>
          <a:lstStyle>
            <a:lvl1pPr defTabSz="1901904">
              <a:defRPr sz="6629" spc="-132"/>
            </a:lvl1pPr>
          </a:lstStyle>
          <a:p>
            <a:r>
              <a:t>Programme for International Student Assessment (PISA) </a:t>
            </a:r>
          </a:p>
        </p:txBody>
      </p:sp>
      <p:sp>
        <p:nvSpPr>
          <p:cNvPr id="522" name="Assessing social and emotional skills as outcomes"/>
          <p:cNvSpPr txBox="1">
            <a:spLocks noGrp="1"/>
          </p:cNvSpPr>
          <p:nvPr>
            <p:ph type="body" idx="21"/>
          </p:nvPr>
        </p:nvSpPr>
        <p:spPr>
          <a:xfrm>
            <a:off x="1139785" y="2223724"/>
            <a:ext cx="2197100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Assessing social and emotional skills as outcomes</a:t>
            </a:r>
          </a:p>
        </p:txBody>
      </p:sp>
      <p:sp>
        <p:nvSpPr>
          <p:cNvPr id="523" name="PISA has been an important system for providing benchmarks for international comparisons and monitoring trends over time.…"/>
          <p:cNvSpPr txBox="1">
            <a:spLocks noGrp="1"/>
          </p:cNvSpPr>
          <p:nvPr>
            <p:ph type="body" idx="1"/>
          </p:nvPr>
        </p:nvSpPr>
        <p:spPr>
          <a:xfrm>
            <a:off x="650549" y="3670315"/>
            <a:ext cx="22665120" cy="8256012"/>
          </a:xfrm>
          <a:prstGeom prst="rect">
            <a:avLst/>
          </a:prstGeom>
        </p:spPr>
        <p:txBody>
          <a:bodyPr/>
          <a:lstStyle/>
          <a:p>
            <a:r>
              <a:t>PISA has been an important system for providing benchmarks for international comparisons and monitoring trends over time.</a:t>
            </a:r>
          </a:p>
          <a:p>
            <a:r>
              <a:t>Cognitive tests measure the ability to apply knowledge to solve practical problems (language, math science, and an innovative domain). </a:t>
            </a:r>
          </a:p>
          <a:p>
            <a:r>
              <a:t>Self-report questionnaires assess additional constructs such as social-emotional skills (Bertling &amp; Alegre, 2018).</a:t>
            </a:r>
          </a:p>
          <a:p>
            <a:pPr lvl="1"/>
            <a:r>
              <a:rPr u="sng"/>
              <a:t>explanatory factors</a:t>
            </a:r>
            <a:r>
              <a:t> of learning outcomes  </a:t>
            </a:r>
          </a:p>
          <a:p>
            <a:pPr lvl="1"/>
            <a:r>
              <a:rPr u="sng"/>
              <a:t>outcomes of 21st century education</a:t>
            </a:r>
          </a:p>
        </p:txBody>
      </p:sp>
      <p:sp>
        <p:nvSpPr>
          <p:cNvPr id="524"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Examining aptitude achievement paradox in PISA"/>
          <p:cNvSpPr txBox="1">
            <a:spLocks noGrp="1"/>
          </p:cNvSpPr>
          <p:nvPr>
            <p:ph type="title"/>
          </p:nvPr>
        </p:nvSpPr>
        <p:spPr>
          <a:prstGeom prst="rect">
            <a:avLst/>
          </a:prstGeom>
        </p:spPr>
        <p:txBody>
          <a:bodyPr/>
          <a:lstStyle>
            <a:lvl1pPr defTabSz="2170121">
              <a:defRPr sz="7565" spc="-151"/>
            </a:lvl1pPr>
          </a:lstStyle>
          <a:p>
            <a:r>
              <a:t>Examining aptitude achievement paradox in PISA</a:t>
            </a:r>
          </a:p>
        </p:txBody>
      </p:sp>
      <p:sp>
        <p:nvSpPr>
          <p:cNvPr id="527" name="Primi, R; Bertling, J., Kyllonen, P., Hauck-Filho, N., &amp; Valentini, F. (2019) Acquiescence and attitude-achievement paradox in PISA 2012. Paper presented at 84th Annual Meeting of the Psychometric Society, Santiago, Chile."/>
          <p:cNvSpPr txBox="1">
            <a:spLocks noGrp="1"/>
          </p:cNvSpPr>
          <p:nvPr>
            <p:ph type="body" idx="21"/>
          </p:nvPr>
        </p:nvSpPr>
        <p:spPr>
          <a:xfrm>
            <a:off x="2365644" y="11422975"/>
            <a:ext cx="19779108" cy="88331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330200">
              <a:defRPr sz="2320" b="0"/>
            </a:lvl1pPr>
          </a:lstStyle>
          <a:p>
            <a:r>
              <a:t>Primi, R; Bertling, J., Kyllonen, P., Hauck-Filho, N., &amp; Valentini, F. (2019) Acquiescence and attitude-achievement paradox in PISA 2012. Paper presented at 84th Annual Meeting of the Psychometric Society, Santiago, Chile.</a:t>
            </a:r>
          </a:p>
        </p:txBody>
      </p:sp>
      <p:sp>
        <p:nvSpPr>
          <p:cNvPr id="528" name="The challenge with PISA self-assessment is how to achieve cross-culturally comparable measures.…"/>
          <p:cNvSpPr txBox="1">
            <a:spLocks noGrp="1"/>
          </p:cNvSpPr>
          <p:nvPr>
            <p:ph type="body" idx="1"/>
          </p:nvPr>
        </p:nvSpPr>
        <p:spPr>
          <a:xfrm>
            <a:off x="795325" y="2545196"/>
            <a:ext cx="23033594" cy="9191931"/>
          </a:xfrm>
          <a:prstGeom prst="rect">
            <a:avLst/>
          </a:prstGeom>
        </p:spPr>
        <p:txBody>
          <a:bodyPr/>
          <a:lstStyle/>
          <a:p>
            <a:pPr marL="0" indent="0" defTabSz="2365188">
              <a:spcBef>
                <a:spcPts val="2300"/>
              </a:spcBef>
              <a:buSzTx/>
              <a:buNone/>
              <a:defRPr sz="4850"/>
            </a:pPr>
            <a:r>
              <a:t>The </a:t>
            </a:r>
            <a:r>
              <a:rPr b="1"/>
              <a:t>challenge</a:t>
            </a:r>
            <a:r>
              <a:t> with PISA self-assessment is how to achieve cross-culturally comparable measures.</a:t>
            </a:r>
          </a:p>
          <a:p>
            <a:pPr marL="0" indent="0" defTabSz="2365188">
              <a:spcBef>
                <a:spcPts val="2300"/>
              </a:spcBef>
              <a:buSzTx/>
              <a:buNone/>
              <a:defRPr sz="4850"/>
            </a:pPr>
            <a:r>
              <a:t>How can we compare different cultures in self reported perseverance for instance?</a:t>
            </a:r>
          </a:p>
          <a:p>
            <a:pPr marL="0" indent="0" defTabSz="2365188">
              <a:spcBef>
                <a:spcPts val="2300"/>
              </a:spcBef>
              <a:buSzTx/>
              <a:buNone/>
              <a:defRPr sz="4850"/>
            </a:pPr>
            <a:endParaRPr/>
          </a:p>
          <a:p>
            <a:pPr marL="0" indent="0" defTabSz="2365188">
              <a:spcBef>
                <a:spcPts val="2300"/>
              </a:spcBef>
              <a:buSzTx/>
              <a:buNone/>
              <a:defRPr sz="4850"/>
            </a:pPr>
            <a:r>
              <a:t>Aptitude-achievement paradox (Kyllonen &amp; Bertling, 2013).</a:t>
            </a:r>
          </a:p>
          <a:p>
            <a:pPr marL="0" indent="0" defTabSz="2365188">
              <a:spcBef>
                <a:spcPts val="2300"/>
              </a:spcBef>
              <a:buSzTx/>
              <a:buNone/>
              <a:defRPr sz="4850"/>
            </a:pPr>
            <a:r>
              <a:t>There have been many attempts to solve this problem (like anchoring vignettes), but none have been completely successful</a:t>
            </a:r>
            <a:br/>
            <a:endParaRPr/>
          </a:p>
          <a:p>
            <a:pPr marL="0" indent="0" defTabSz="2365188">
              <a:spcBef>
                <a:spcPts val="2300"/>
              </a:spcBef>
              <a:buSzTx/>
              <a:buNone/>
              <a:defRPr sz="4850"/>
            </a:pPr>
            <a:r>
              <a:t>One of the techniques, we used in SENNA to control acquiescence and assist with resolving part of this issue. </a:t>
            </a:r>
          </a:p>
        </p:txBody>
      </p:sp>
      <p:sp>
        <p:nvSpPr>
          <p:cNvPr id="529"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ISA 2012"/>
          <p:cNvSpPr txBox="1">
            <a:spLocks noGrp="1"/>
          </p:cNvSpPr>
          <p:nvPr>
            <p:ph type="title"/>
          </p:nvPr>
        </p:nvSpPr>
        <p:spPr>
          <a:xfrm>
            <a:off x="1012719" y="48192"/>
            <a:ext cx="21971001" cy="1433164"/>
          </a:xfrm>
          <a:prstGeom prst="rect">
            <a:avLst/>
          </a:prstGeom>
        </p:spPr>
        <p:txBody>
          <a:bodyPr/>
          <a:lstStyle/>
          <a:p>
            <a:r>
              <a:rPr dirty="0"/>
              <a:t>PISA 2012</a:t>
            </a:r>
          </a:p>
        </p:txBody>
      </p:sp>
      <p:sp>
        <p:nvSpPr>
          <p:cNvPr id="534" name="Reanalysis of data on social and emotional characteristics"/>
          <p:cNvSpPr txBox="1">
            <a:spLocks noGrp="1"/>
          </p:cNvSpPr>
          <p:nvPr>
            <p:ph type="body" idx="21"/>
          </p:nvPr>
        </p:nvSpPr>
        <p:spPr>
          <a:xfrm>
            <a:off x="1098137" y="1421417"/>
            <a:ext cx="2197100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Reanalysis of data on social and emotional characteristics</a:t>
            </a:r>
          </a:p>
        </p:txBody>
      </p:sp>
      <p:pic>
        <p:nvPicPr>
          <p:cNvPr id="535" name="Imagem" descr="Imagem"/>
          <p:cNvPicPr>
            <a:picLocks noChangeAspect="1"/>
          </p:cNvPicPr>
          <p:nvPr/>
        </p:nvPicPr>
        <p:blipFill>
          <a:blip r:embed="rId2"/>
          <a:stretch>
            <a:fillRect/>
          </a:stretch>
        </p:blipFill>
        <p:spPr>
          <a:xfrm>
            <a:off x="411086" y="2949037"/>
            <a:ext cx="18374601" cy="8504312"/>
          </a:xfrm>
          <a:prstGeom prst="rect">
            <a:avLst/>
          </a:prstGeom>
          <a:ln w="12700">
            <a:miter lim="400000"/>
          </a:ln>
        </p:spPr>
      </p:pic>
      <p:sp>
        <p:nvSpPr>
          <p:cNvPr id="536" name="480,174 students from 66 countries and economies…"/>
          <p:cNvSpPr txBox="1"/>
          <p:nvPr/>
        </p:nvSpPr>
        <p:spPr>
          <a:xfrm>
            <a:off x="19277993" y="3158864"/>
            <a:ext cx="4534352" cy="82344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0" indent="0">
              <a:buSzTx/>
              <a:buNone/>
              <a:defRPr sz="3300"/>
            </a:pPr>
            <a:r>
              <a:t>480,174 students from 66 countries and economies </a:t>
            </a:r>
          </a:p>
          <a:p>
            <a:pPr marL="0" indent="0">
              <a:buSzTx/>
              <a:buNone/>
              <a:defRPr sz="3300"/>
            </a:pPr>
            <a:r>
              <a:t>17 scales </a:t>
            </a:r>
          </a:p>
          <a:p>
            <a:pPr marL="0" indent="0">
              <a:buSzTx/>
              <a:buNone/>
              <a:defRPr sz="3300"/>
            </a:pPr>
            <a:r>
              <a:t>Inconsistent index based on 18 pairs of items</a:t>
            </a:r>
          </a:p>
          <a:p>
            <a:pPr marL="0" indent="0">
              <a:buSzTx/>
              <a:buNone/>
              <a:defRPr sz="3300"/>
            </a:pPr>
            <a:r>
              <a:t>We proposed a method for rescaling responses and rescoring that controls for inconsistent responses</a:t>
            </a:r>
          </a:p>
        </p:txBody>
      </p:sp>
      <p:sp>
        <p:nvSpPr>
          <p:cNvPr id="537" name="Primi, R; Bertling, J., Kyllonen, P., Hauck-Filho, N., &amp; Valentini, F. (2019) Acquiescence and attitude-achievement paradox in PISA 2012. Paper presented at 84th Annual Meeting of the Psychometric Society, Santiago, Chile."/>
          <p:cNvSpPr txBox="1"/>
          <p:nvPr/>
        </p:nvSpPr>
        <p:spPr>
          <a:xfrm>
            <a:off x="1762772" y="12046188"/>
            <a:ext cx="19779109" cy="8833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0" indent="0" defTabSz="330200">
              <a:lnSpc>
                <a:spcPct val="100000"/>
              </a:lnSpc>
              <a:spcBef>
                <a:spcPts val="0"/>
              </a:spcBef>
              <a:buSzTx/>
              <a:buNone/>
              <a:defRPr sz="2320"/>
            </a:lvl1pPr>
          </a:lstStyle>
          <a:p>
            <a:r>
              <a:t>Primi, R; Bertling, J., Kyllonen, P., Hauck-Filho, N., &amp; Valentini, F. (2019) Acquiescence and attitude-achievement paradox in PISA 2012. Paper presented at 84th Annual Meeting of the Psychometric Society, Santiago, Chile.</a:t>
            </a:r>
          </a:p>
        </p:txBody>
      </p:sp>
      <p:sp>
        <p:nvSpPr>
          <p:cNvPr id="538"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erseverance scale PISA 2012"/>
          <p:cNvSpPr txBox="1">
            <a:spLocks noGrp="1"/>
          </p:cNvSpPr>
          <p:nvPr>
            <p:ph type="title"/>
          </p:nvPr>
        </p:nvSpPr>
        <p:spPr>
          <a:prstGeom prst="rect">
            <a:avLst/>
          </a:prstGeom>
        </p:spPr>
        <p:txBody>
          <a:bodyPr/>
          <a:lstStyle/>
          <a:p>
            <a:r>
              <a:t>Perseverance scale PISA 2012</a:t>
            </a:r>
          </a:p>
        </p:txBody>
      </p:sp>
      <p:pic>
        <p:nvPicPr>
          <p:cNvPr id="541" name="Imagem" descr="Imagem"/>
          <p:cNvPicPr>
            <a:picLocks noChangeAspect="1"/>
          </p:cNvPicPr>
          <p:nvPr/>
        </p:nvPicPr>
        <p:blipFill>
          <a:blip r:embed="rId3"/>
          <a:stretch>
            <a:fillRect/>
          </a:stretch>
        </p:blipFill>
        <p:spPr>
          <a:xfrm>
            <a:off x="4141601" y="2601765"/>
            <a:ext cx="13263461" cy="10606862"/>
          </a:xfrm>
          <a:prstGeom prst="rect">
            <a:avLst/>
          </a:prstGeom>
          <a:ln w="12700">
            <a:miter lim="400000"/>
          </a:ln>
        </p:spPr>
      </p:pic>
      <p:sp>
        <p:nvSpPr>
          <p:cNvPr id="542"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Imagem" descr="Imagem"/>
          <p:cNvPicPr>
            <a:picLocks noChangeAspect="1"/>
          </p:cNvPicPr>
          <p:nvPr/>
        </p:nvPicPr>
        <p:blipFill>
          <a:blip r:embed="rId3"/>
          <a:stretch>
            <a:fillRect/>
          </a:stretch>
        </p:blipFill>
        <p:spPr>
          <a:xfrm>
            <a:off x="604983" y="2096296"/>
            <a:ext cx="16969339" cy="10183189"/>
          </a:xfrm>
          <a:prstGeom prst="rect">
            <a:avLst/>
          </a:prstGeom>
          <a:ln w="12700">
            <a:miter lim="400000"/>
          </a:ln>
        </p:spPr>
      </p:pic>
      <p:sp>
        <p:nvSpPr>
          <p:cNvPr id="547" name="r = .10"/>
          <p:cNvSpPr txBox="1"/>
          <p:nvPr/>
        </p:nvSpPr>
        <p:spPr>
          <a:xfrm>
            <a:off x="2167987" y="3734909"/>
            <a:ext cx="1430580"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.10</a:t>
            </a:r>
          </a:p>
        </p:txBody>
      </p:sp>
      <p:sp>
        <p:nvSpPr>
          <p:cNvPr id="548" name="r = .21"/>
          <p:cNvSpPr txBox="1"/>
          <p:nvPr/>
        </p:nvSpPr>
        <p:spPr>
          <a:xfrm>
            <a:off x="6700126" y="3572682"/>
            <a:ext cx="1430579"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.21</a:t>
            </a:r>
          </a:p>
        </p:txBody>
      </p:sp>
      <p:sp>
        <p:nvSpPr>
          <p:cNvPr id="549" name="r = .26"/>
          <p:cNvSpPr txBox="1"/>
          <p:nvPr/>
        </p:nvSpPr>
        <p:spPr>
          <a:xfrm>
            <a:off x="10831797" y="3499449"/>
            <a:ext cx="1430580"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.26</a:t>
            </a:r>
          </a:p>
        </p:txBody>
      </p:sp>
      <p:sp>
        <p:nvSpPr>
          <p:cNvPr id="550" name="r = .17"/>
          <p:cNvSpPr txBox="1"/>
          <p:nvPr/>
        </p:nvSpPr>
        <p:spPr>
          <a:xfrm>
            <a:off x="15386184" y="3381719"/>
            <a:ext cx="1430580"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dirty="0"/>
              <a:t>r</a:t>
            </a:r>
            <a:r>
              <a:rPr dirty="0"/>
              <a:t> = .17</a:t>
            </a:r>
          </a:p>
        </p:txBody>
      </p:sp>
      <p:sp>
        <p:nvSpPr>
          <p:cNvPr id="551" name="Aptitude achievement paradox"/>
          <p:cNvSpPr txBox="1">
            <a:spLocks noGrp="1"/>
          </p:cNvSpPr>
          <p:nvPr>
            <p:ph type="title" idx="4294967295"/>
          </p:nvPr>
        </p:nvSpPr>
        <p:spPr>
          <a:xfrm>
            <a:off x="761536" y="240558"/>
            <a:ext cx="21971001" cy="1433164"/>
          </a:xfrm>
          <a:prstGeom prst="rect">
            <a:avLst/>
          </a:prstGeom>
        </p:spPr>
        <p:txBody>
          <a:bodyPr/>
          <a:lstStyle/>
          <a:p>
            <a:r>
              <a:t>Aptitude achievement paradox</a:t>
            </a:r>
          </a:p>
        </p:txBody>
      </p:sp>
      <p:sp>
        <p:nvSpPr>
          <p:cNvPr id="552"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pic>
        <p:nvPicPr>
          <p:cNvPr id="2" name="Imagem 1">
            <a:extLst>
              <a:ext uri="{FF2B5EF4-FFF2-40B4-BE49-F238E27FC236}">
                <a16:creationId xmlns:a16="http://schemas.microsoft.com/office/drawing/2014/main" id="{B36C251C-790C-066D-7895-C29316A4BEFA}"/>
              </a:ext>
            </a:extLst>
          </p:cNvPr>
          <p:cNvPicPr>
            <a:picLocks noChangeAspect="1"/>
          </p:cNvPicPr>
          <p:nvPr/>
        </p:nvPicPr>
        <p:blipFill>
          <a:blip r:embed="rId4"/>
          <a:stretch>
            <a:fillRect/>
          </a:stretch>
        </p:blipFill>
        <p:spPr>
          <a:xfrm>
            <a:off x="16755205" y="8741171"/>
            <a:ext cx="7023812" cy="43398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6" name="Imagem" descr="Imagem"/>
          <p:cNvPicPr>
            <a:picLocks noChangeAspect="1"/>
          </p:cNvPicPr>
          <p:nvPr/>
        </p:nvPicPr>
        <p:blipFill>
          <a:blip r:embed="rId3"/>
          <a:stretch>
            <a:fillRect/>
          </a:stretch>
        </p:blipFill>
        <p:spPr>
          <a:xfrm>
            <a:off x="3078698" y="1266133"/>
            <a:ext cx="14579442" cy="12194039"/>
          </a:xfrm>
          <a:prstGeom prst="rect">
            <a:avLst/>
          </a:prstGeom>
          <a:ln w="12700">
            <a:miter lim="400000"/>
          </a:ln>
        </p:spPr>
      </p:pic>
      <p:sp>
        <p:nvSpPr>
          <p:cNvPr id="557" name="r = -.42"/>
          <p:cNvSpPr txBox="1"/>
          <p:nvPr/>
        </p:nvSpPr>
        <p:spPr>
          <a:xfrm>
            <a:off x="9970289" y="2088804"/>
            <a:ext cx="1608430" cy="6348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-.42</a:t>
            </a:r>
          </a:p>
        </p:txBody>
      </p:sp>
      <p:sp>
        <p:nvSpPr>
          <p:cNvPr id="558" name="Aptitude achievement paradox"/>
          <p:cNvSpPr txBox="1">
            <a:spLocks noGrp="1"/>
          </p:cNvSpPr>
          <p:nvPr>
            <p:ph type="title" idx="4294967295"/>
          </p:nvPr>
        </p:nvSpPr>
        <p:spPr>
          <a:xfrm>
            <a:off x="917273" y="40324"/>
            <a:ext cx="21971001" cy="1433164"/>
          </a:xfrm>
          <a:prstGeom prst="rect">
            <a:avLst/>
          </a:prstGeom>
        </p:spPr>
        <p:txBody>
          <a:bodyPr/>
          <a:lstStyle/>
          <a:p>
            <a:r>
              <a:t>Aptitude achievement paradox</a:t>
            </a:r>
          </a:p>
        </p:txBody>
      </p:sp>
      <p:sp>
        <p:nvSpPr>
          <p:cNvPr id="559" name="Example of a Simpson’s paradox when we encounter data where “an association that is observed on entire population reverses in every subpopulation” (Pearl et al., 2016, p. 3)"/>
          <p:cNvSpPr txBox="1"/>
          <p:nvPr/>
        </p:nvSpPr>
        <p:spPr>
          <a:xfrm>
            <a:off x="18953847" y="4705195"/>
            <a:ext cx="4484327" cy="3366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indent="0" defTabSz="457200">
              <a:lnSpc>
                <a:spcPct val="117999"/>
              </a:lnSpc>
              <a:spcBef>
                <a:spcPts val="0"/>
              </a:spcBef>
              <a:buSzTx/>
              <a:buNone/>
              <a:defRPr sz="2600"/>
            </a:lvl1pPr>
          </a:lstStyle>
          <a:p>
            <a:r>
              <a:t>Example of a Simpson’s paradox when we encounter data where “an association that is observed on entire population reverses in every subpopulation” (Pearl et al., 2016, p. 3)</a:t>
            </a:r>
          </a:p>
        </p:txBody>
      </p:sp>
      <p:sp>
        <p:nvSpPr>
          <p:cNvPr id="560"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Inconsistency vs achievement"/>
          <p:cNvSpPr txBox="1">
            <a:spLocks noGrp="1"/>
          </p:cNvSpPr>
          <p:nvPr>
            <p:ph type="title"/>
          </p:nvPr>
        </p:nvSpPr>
        <p:spPr>
          <a:prstGeom prst="rect">
            <a:avLst/>
          </a:prstGeom>
        </p:spPr>
        <p:txBody>
          <a:bodyPr/>
          <a:lstStyle/>
          <a:p>
            <a:r>
              <a:t>Inconsistency vs achievement</a:t>
            </a:r>
          </a:p>
        </p:txBody>
      </p:sp>
      <p:sp>
        <p:nvSpPr>
          <p:cNvPr id="717" name="Inconsistency -&gt; low achievemen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Inconsistency -&gt; low achievement</a:t>
            </a:r>
          </a:p>
        </p:txBody>
      </p:sp>
      <p:pic>
        <p:nvPicPr>
          <p:cNvPr id="718" name="Imagem" descr="Imagem"/>
          <p:cNvPicPr>
            <a:picLocks noChangeAspect="1"/>
          </p:cNvPicPr>
          <p:nvPr/>
        </p:nvPicPr>
        <p:blipFill>
          <a:blip r:embed="rId3"/>
          <a:stretch>
            <a:fillRect/>
          </a:stretch>
        </p:blipFill>
        <p:spPr>
          <a:xfrm>
            <a:off x="4409074" y="3509698"/>
            <a:ext cx="16081922" cy="9618058"/>
          </a:xfrm>
          <a:prstGeom prst="rect">
            <a:avLst/>
          </a:prstGeom>
          <a:ln w="12700">
            <a:miter lim="400000"/>
          </a:ln>
        </p:spPr>
      </p:pic>
      <p:sp>
        <p:nvSpPr>
          <p:cNvPr id="719" name="r = -.32"/>
          <p:cNvSpPr txBox="1"/>
          <p:nvPr/>
        </p:nvSpPr>
        <p:spPr>
          <a:xfrm>
            <a:off x="17044593" y="4630138"/>
            <a:ext cx="1608431" cy="634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ormAutofit/>
          </a:bodyPr>
          <a:lstStyle/>
          <a:p>
            <a:pPr marL="0" indent="0">
              <a:buSzTx/>
              <a:buNone/>
              <a:defRPr sz="3600"/>
            </a:pPr>
            <a:r>
              <a:rPr i="1"/>
              <a:t>r</a:t>
            </a:r>
            <a:r>
              <a:t> = -.32</a:t>
            </a:r>
          </a:p>
        </p:txBody>
      </p:sp>
      <p:sp>
        <p:nvSpPr>
          <p:cNvPr id="720"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FAD2D-B863-B5CD-80CC-93596BF2F2C2}"/>
              </a:ext>
            </a:extLst>
          </p:cNvPr>
          <p:cNvSpPr>
            <a:spLocks noGrp="1"/>
          </p:cNvSpPr>
          <p:nvPr>
            <p:ph type="title"/>
          </p:nvPr>
        </p:nvSpPr>
        <p:spPr/>
        <p:txBody>
          <a:bodyPr/>
          <a:lstStyle/>
          <a:p>
            <a:r>
              <a:rPr lang="en-US" dirty="0"/>
              <a:t>Understanding the problem</a:t>
            </a:r>
          </a:p>
        </p:txBody>
      </p:sp>
      <p:pic>
        <p:nvPicPr>
          <p:cNvPr id="15" name="Imagem 14">
            <a:extLst>
              <a:ext uri="{FF2B5EF4-FFF2-40B4-BE49-F238E27FC236}">
                <a16:creationId xmlns:a16="http://schemas.microsoft.com/office/drawing/2014/main" id="{9010EADC-E5B5-DA3D-F12E-97F8A4909A81}"/>
              </a:ext>
            </a:extLst>
          </p:cNvPr>
          <p:cNvPicPr>
            <a:picLocks noChangeAspect="1"/>
          </p:cNvPicPr>
          <p:nvPr/>
        </p:nvPicPr>
        <p:blipFill>
          <a:blip r:embed="rId2"/>
          <a:stretch>
            <a:fillRect/>
          </a:stretch>
        </p:blipFill>
        <p:spPr>
          <a:xfrm>
            <a:off x="3765096" y="4400550"/>
            <a:ext cx="15286265" cy="3914775"/>
          </a:xfrm>
          <a:prstGeom prst="rect">
            <a:avLst/>
          </a:prstGeom>
        </p:spPr>
      </p:pic>
    </p:spTree>
    <p:extLst>
      <p:ext uri="{BB962C8B-B14F-4D97-AF65-F5344CB8AC3E}">
        <p14:creationId xmlns:p14="http://schemas.microsoft.com/office/powerpoint/2010/main" val="9896289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FAD2D-B863-B5CD-80CC-93596BF2F2C2}"/>
              </a:ext>
            </a:extLst>
          </p:cNvPr>
          <p:cNvSpPr>
            <a:spLocks noGrp="1"/>
          </p:cNvSpPr>
          <p:nvPr>
            <p:ph type="title"/>
          </p:nvPr>
        </p:nvSpPr>
        <p:spPr>
          <a:xfrm>
            <a:off x="1206500" y="638175"/>
            <a:ext cx="21971000" cy="1435100"/>
          </a:xfrm>
        </p:spPr>
        <p:txBody>
          <a:bodyPr/>
          <a:lstStyle/>
          <a:p>
            <a:r>
              <a:rPr lang="en-US" dirty="0"/>
              <a:t>Understanding the problem</a:t>
            </a:r>
          </a:p>
        </p:txBody>
      </p:sp>
      <p:pic>
        <p:nvPicPr>
          <p:cNvPr id="3" name="Imagem 2">
            <a:extLst>
              <a:ext uri="{FF2B5EF4-FFF2-40B4-BE49-F238E27FC236}">
                <a16:creationId xmlns:a16="http://schemas.microsoft.com/office/drawing/2014/main" id="{5DA523AB-9256-0001-FE3D-F58CEBB9B370}"/>
              </a:ext>
            </a:extLst>
          </p:cNvPr>
          <p:cNvPicPr>
            <a:picLocks noChangeAspect="1"/>
          </p:cNvPicPr>
          <p:nvPr/>
        </p:nvPicPr>
        <p:blipFill>
          <a:blip r:embed="rId2"/>
          <a:stretch>
            <a:fillRect/>
          </a:stretch>
        </p:blipFill>
        <p:spPr>
          <a:xfrm>
            <a:off x="4564903" y="4086225"/>
            <a:ext cx="14472397" cy="3857625"/>
          </a:xfrm>
          <a:prstGeom prst="rect">
            <a:avLst/>
          </a:prstGeom>
        </p:spPr>
      </p:pic>
    </p:spTree>
    <p:extLst>
      <p:ext uri="{BB962C8B-B14F-4D97-AF65-F5344CB8AC3E}">
        <p14:creationId xmlns:p14="http://schemas.microsoft.com/office/powerpoint/2010/main" val="30246707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FAD2D-B863-B5CD-80CC-93596BF2F2C2}"/>
              </a:ext>
            </a:extLst>
          </p:cNvPr>
          <p:cNvSpPr>
            <a:spLocks noGrp="1"/>
          </p:cNvSpPr>
          <p:nvPr>
            <p:ph type="title"/>
          </p:nvPr>
        </p:nvSpPr>
        <p:spPr/>
        <p:txBody>
          <a:bodyPr/>
          <a:lstStyle/>
          <a:p>
            <a:r>
              <a:rPr lang="en-US" dirty="0"/>
              <a:t>Understanding the problem</a:t>
            </a:r>
          </a:p>
        </p:txBody>
      </p:sp>
      <p:pic>
        <p:nvPicPr>
          <p:cNvPr id="38" name="Imagem 37">
            <a:extLst>
              <a:ext uri="{FF2B5EF4-FFF2-40B4-BE49-F238E27FC236}">
                <a16:creationId xmlns:a16="http://schemas.microsoft.com/office/drawing/2014/main" id="{ED1714C2-8FC2-477F-FB84-27F3CC141083}"/>
              </a:ext>
            </a:extLst>
          </p:cNvPr>
          <p:cNvPicPr>
            <a:picLocks noChangeAspect="1"/>
          </p:cNvPicPr>
          <p:nvPr/>
        </p:nvPicPr>
        <p:blipFill>
          <a:blip r:embed="rId2"/>
          <a:stretch>
            <a:fillRect/>
          </a:stretch>
        </p:blipFill>
        <p:spPr>
          <a:xfrm>
            <a:off x="5848349" y="2387600"/>
            <a:ext cx="11947047" cy="9420798"/>
          </a:xfrm>
          <a:prstGeom prst="rect">
            <a:avLst/>
          </a:prstGeom>
        </p:spPr>
      </p:pic>
    </p:spTree>
    <p:extLst>
      <p:ext uri="{BB962C8B-B14F-4D97-AF65-F5344CB8AC3E}">
        <p14:creationId xmlns:p14="http://schemas.microsoft.com/office/powerpoint/2010/main" val="205155125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10F3FAB3-CC92-194E-BA75-A71F05BDE02D}"/>
              </a:ext>
            </a:extLst>
          </p:cNvPr>
          <p:cNvPicPr>
            <a:picLocks noChangeAspect="1"/>
          </p:cNvPicPr>
          <p:nvPr/>
        </p:nvPicPr>
        <p:blipFill>
          <a:blip r:embed="rId2"/>
          <a:stretch>
            <a:fillRect/>
          </a:stretch>
        </p:blipFill>
        <p:spPr>
          <a:xfrm>
            <a:off x="5111381" y="1585868"/>
            <a:ext cx="13722955" cy="10328438"/>
          </a:xfrm>
          <a:prstGeom prst="rect">
            <a:avLst/>
          </a:prstGeom>
        </p:spPr>
      </p:pic>
    </p:spTree>
    <p:extLst>
      <p:ext uri="{BB962C8B-B14F-4D97-AF65-F5344CB8AC3E}">
        <p14:creationId xmlns:p14="http://schemas.microsoft.com/office/powerpoint/2010/main" val="28900787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341834F-A908-122B-BC76-780D17226D85}"/>
              </a:ext>
            </a:extLst>
          </p:cNvPr>
          <p:cNvSpPr>
            <a:spLocks noGrp="1"/>
          </p:cNvSpPr>
          <p:nvPr>
            <p:ph type="sldNum" sz="quarter" idx="12"/>
          </p:nvPr>
        </p:nvSpPr>
        <p:spPr>
          <a:xfrm>
            <a:off x="20151684" y="13063360"/>
            <a:ext cx="336631" cy="379591"/>
          </a:xfrm>
        </p:spPr>
        <p:txBody>
          <a:bodyPr/>
          <a:lstStyle/>
          <a:p>
            <a:fld id="{6D8D6EE2-AE5C-4844-8635-58DBE630DDFA}" type="slidenum">
              <a:rPr lang="en-US" smtClean="0">
                <a:solidFill>
                  <a:prstClr val="black">
                    <a:tint val="75000"/>
                  </a:prstClr>
                </a:solidFill>
                <a:latin typeface="Calibri"/>
              </a:rPr>
              <a:pPr/>
              <a:t>50</a:t>
            </a:fld>
            <a:endParaRPr lang="en-US">
              <a:solidFill>
                <a:prstClr val="black">
                  <a:tint val="75000"/>
                </a:prstClr>
              </a:solidFill>
              <a:latin typeface="Calibri"/>
            </a:endParaRPr>
          </a:p>
        </p:txBody>
      </p:sp>
      <p:pic>
        <p:nvPicPr>
          <p:cNvPr id="3" name="Imagem 2" descr="Diagrama&#10;&#10;Descrição gerada automaticamente">
            <a:extLst>
              <a:ext uri="{FF2B5EF4-FFF2-40B4-BE49-F238E27FC236}">
                <a16:creationId xmlns:a16="http://schemas.microsoft.com/office/drawing/2014/main" id="{80FDC019-0DF3-108D-3812-2E51E40C814B}"/>
              </a:ext>
            </a:extLst>
          </p:cNvPr>
          <p:cNvPicPr>
            <a:picLocks noChangeAspect="1"/>
          </p:cNvPicPr>
          <p:nvPr/>
        </p:nvPicPr>
        <p:blipFill>
          <a:blip r:embed="rId2"/>
          <a:stretch>
            <a:fillRect/>
          </a:stretch>
        </p:blipFill>
        <p:spPr>
          <a:xfrm>
            <a:off x="3711580" y="1382519"/>
            <a:ext cx="18240329" cy="10950962"/>
          </a:xfrm>
          <a:prstGeom prst="rect">
            <a:avLst/>
          </a:prstGeom>
        </p:spPr>
      </p:pic>
    </p:spTree>
    <p:extLst>
      <p:ext uri="{BB962C8B-B14F-4D97-AF65-F5344CB8AC3E}">
        <p14:creationId xmlns:p14="http://schemas.microsoft.com/office/powerpoint/2010/main" val="3048552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A3B39A0-7E63-8763-CBEF-9C849A663F36}"/>
              </a:ext>
            </a:extLst>
          </p:cNvPr>
          <p:cNvSpPr>
            <a:spLocks noGrp="1"/>
          </p:cNvSpPr>
          <p:nvPr>
            <p:ph type="sldNum" sz="quarter" idx="12"/>
          </p:nvPr>
        </p:nvSpPr>
        <p:spPr>
          <a:xfrm>
            <a:off x="20151684" y="13063360"/>
            <a:ext cx="336631" cy="379591"/>
          </a:xfrm>
        </p:spPr>
        <p:txBody>
          <a:bodyPr/>
          <a:lstStyle/>
          <a:p>
            <a:fld id="{6D8D6EE2-AE5C-4844-8635-58DBE630DDFA}" type="slidenum">
              <a:rPr lang="en-US" smtClean="0">
                <a:solidFill>
                  <a:prstClr val="black">
                    <a:tint val="75000"/>
                  </a:prstClr>
                </a:solidFill>
                <a:latin typeface="Calibri"/>
              </a:rPr>
              <a:pPr/>
              <a:t>51</a:t>
            </a:fld>
            <a:endParaRPr lang="en-US">
              <a:solidFill>
                <a:prstClr val="black">
                  <a:tint val="75000"/>
                </a:prstClr>
              </a:solidFill>
              <a:latin typeface="Calibri"/>
            </a:endParaRPr>
          </a:p>
        </p:txBody>
      </p:sp>
      <p:pic>
        <p:nvPicPr>
          <p:cNvPr id="3" name="Imagem 2" descr="Diagrama&#10;&#10;Descrição gerada automaticamente">
            <a:extLst>
              <a:ext uri="{FF2B5EF4-FFF2-40B4-BE49-F238E27FC236}">
                <a16:creationId xmlns:a16="http://schemas.microsoft.com/office/drawing/2014/main" id="{D6ED5208-79D3-CCAB-C470-3540DECF782F}"/>
              </a:ext>
            </a:extLst>
          </p:cNvPr>
          <p:cNvPicPr>
            <a:picLocks noChangeAspect="1"/>
          </p:cNvPicPr>
          <p:nvPr/>
        </p:nvPicPr>
        <p:blipFill>
          <a:blip r:embed="rId2"/>
          <a:stretch>
            <a:fillRect/>
          </a:stretch>
        </p:blipFill>
        <p:spPr>
          <a:xfrm>
            <a:off x="4125951" y="2047717"/>
            <a:ext cx="16025733" cy="9620566"/>
          </a:xfrm>
          <a:prstGeom prst="rect">
            <a:avLst/>
          </a:prstGeom>
        </p:spPr>
      </p:pic>
    </p:spTree>
    <p:extLst>
      <p:ext uri="{BB962C8B-B14F-4D97-AF65-F5344CB8AC3E}">
        <p14:creationId xmlns:p14="http://schemas.microsoft.com/office/powerpoint/2010/main" val="106694560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visiting aptitude achievement paradox"/>
          <p:cNvSpPr txBox="1">
            <a:spLocks noGrp="1"/>
          </p:cNvSpPr>
          <p:nvPr>
            <p:ph type="title"/>
          </p:nvPr>
        </p:nvSpPr>
        <p:spPr>
          <a:xfrm>
            <a:off x="1406733" y="129317"/>
            <a:ext cx="21971001" cy="1433164"/>
          </a:xfrm>
          <a:prstGeom prst="rect">
            <a:avLst/>
          </a:prstGeom>
        </p:spPr>
        <p:txBody>
          <a:bodyPr/>
          <a:lstStyle>
            <a:lvl1pPr>
              <a:defRPr sz="6600" spc="-132"/>
            </a:lvl1pPr>
          </a:lstStyle>
          <a:p>
            <a:r>
              <a:t>Revisiting aptitude achievement paradox</a:t>
            </a:r>
          </a:p>
        </p:txBody>
      </p:sp>
      <p:pic>
        <p:nvPicPr>
          <p:cNvPr id="725" name="Imagem" descr="Imagem"/>
          <p:cNvPicPr>
            <a:picLocks noChangeAspect="1"/>
          </p:cNvPicPr>
          <p:nvPr/>
        </p:nvPicPr>
        <p:blipFill>
          <a:blip r:embed="rId3"/>
          <a:stretch>
            <a:fillRect/>
          </a:stretch>
        </p:blipFill>
        <p:spPr>
          <a:xfrm>
            <a:off x="4310442" y="1380899"/>
            <a:ext cx="14799133" cy="12270614"/>
          </a:xfrm>
          <a:prstGeom prst="rect">
            <a:avLst/>
          </a:prstGeom>
          <a:ln w="12700">
            <a:miter lim="400000"/>
          </a:ln>
        </p:spPr>
      </p:pic>
      <p:sp>
        <p:nvSpPr>
          <p:cNvPr id="726"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0" name="Imagem" descr="Imagem"/>
          <p:cNvPicPr>
            <a:picLocks noChangeAspect="1"/>
          </p:cNvPicPr>
          <p:nvPr/>
        </p:nvPicPr>
        <p:blipFill>
          <a:blip r:embed="rId3"/>
          <a:stretch>
            <a:fillRect/>
          </a:stretch>
        </p:blipFill>
        <p:spPr>
          <a:xfrm>
            <a:off x="4811648" y="1514722"/>
            <a:ext cx="14506674" cy="12025096"/>
          </a:xfrm>
          <a:prstGeom prst="rect">
            <a:avLst/>
          </a:prstGeom>
          <a:ln w="12700">
            <a:miter lim="400000"/>
          </a:ln>
        </p:spPr>
      </p:pic>
      <p:sp>
        <p:nvSpPr>
          <p:cNvPr id="731" name="Solving part of the aptitude achievement paradox"/>
          <p:cNvSpPr txBox="1">
            <a:spLocks noGrp="1"/>
          </p:cNvSpPr>
          <p:nvPr>
            <p:ph type="title" idx="4294967295"/>
          </p:nvPr>
        </p:nvSpPr>
        <p:spPr>
          <a:xfrm>
            <a:off x="1406733" y="129317"/>
            <a:ext cx="21971001" cy="1433164"/>
          </a:xfrm>
          <a:prstGeom prst="rect">
            <a:avLst/>
          </a:prstGeom>
        </p:spPr>
        <p:txBody>
          <a:bodyPr/>
          <a:lstStyle>
            <a:lvl1pPr>
              <a:defRPr sz="6600" spc="-132"/>
            </a:lvl1pPr>
          </a:lstStyle>
          <a:p>
            <a:r>
              <a:t>Solving part of the aptitude achievement paradox</a:t>
            </a:r>
          </a:p>
        </p:txBody>
      </p:sp>
      <p:sp>
        <p:nvSpPr>
          <p:cNvPr id="732"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3B73513B-43AA-2E48-A715-949DED4FB157}"/>
              </a:ext>
            </a:extLst>
          </p:cNvPr>
          <p:cNvPicPr>
            <a:picLocks noChangeAspect="1"/>
          </p:cNvPicPr>
          <p:nvPr/>
        </p:nvPicPr>
        <p:blipFill>
          <a:blip r:embed="rId2"/>
          <a:stretch>
            <a:fillRect/>
          </a:stretch>
        </p:blipFill>
        <p:spPr>
          <a:xfrm>
            <a:off x="4085726" y="728727"/>
            <a:ext cx="15565854" cy="9606355"/>
          </a:xfrm>
          <a:prstGeom prst="rect">
            <a:avLst/>
          </a:prstGeom>
        </p:spPr>
      </p:pic>
    </p:spTree>
    <p:extLst>
      <p:ext uri="{BB962C8B-B14F-4D97-AF65-F5344CB8AC3E}">
        <p14:creationId xmlns:p14="http://schemas.microsoft.com/office/powerpoint/2010/main" val="49616306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descr="Imagem">
            <a:extLst>
              <a:ext uri="{FF2B5EF4-FFF2-40B4-BE49-F238E27FC236}">
                <a16:creationId xmlns:a16="http://schemas.microsoft.com/office/drawing/2014/main" id="{DA625342-815E-2D58-3EE6-D06B17A309D5}"/>
              </a:ext>
            </a:extLst>
          </p:cNvPr>
          <p:cNvPicPr>
            <a:picLocks noChangeAspect="1"/>
          </p:cNvPicPr>
          <p:nvPr/>
        </p:nvPicPr>
        <p:blipFill>
          <a:blip r:embed="rId2"/>
          <a:stretch>
            <a:fillRect/>
          </a:stretch>
        </p:blipFill>
        <p:spPr>
          <a:xfrm>
            <a:off x="12573000" y="1472676"/>
            <a:ext cx="12882022" cy="10306373"/>
          </a:xfrm>
          <a:prstGeom prst="rect">
            <a:avLst/>
          </a:prstGeom>
          <a:ln w="12700">
            <a:miter lim="400000"/>
          </a:ln>
        </p:spPr>
      </p:pic>
      <p:pic>
        <p:nvPicPr>
          <p:cNvPr id="3" name="Imagem" descr="Imagem">
            <a:extLst>
              <a:ext uri="{FF2B5EF4-FFF2-40B4-BE49-F238E27FC236}">
                <a16:creationId xmlns:a16="http://schemas.microsoft.com/office/drawing/2014/main" id="{C953ADE9-650D-6526-ACF6-BA1B2A2B68A5}"/>
              </a:ext>
            </a:extLst>
          </p:cNvPr>
          <p:cNvPicPr>
            <a:picLocks noChangeAspect="1"/>
          </p:cNvPicPr>
          <p:nvPr/>
        </p:nvPicPr>
        <p:blipFill>
          <a:blip r:embed="rId3"/>
          <a:stretch>
            <a:fillRect/>
          </a:stretch>
        </p:blipFill>
        <p:spPr>
          <a:xfrm>
            <a:off x="1157828" y="1263365"/>
            <a:ext cx="10452787" cy="10724997"/>
          </a:xfrm>
          <a:prstGeom prst="rect">
            <a:avLst/>
          </a:prstGeom>
          <a:ln w="12700">
            <a:miter lim="400000"/>
          </a:ln>
        </p:spPr>
      </p:pic>
    </p:spTree>
    <p:extLst>
      <p:ext uri="{BB962C8B-B14F-4D97-AF65-F5344CB8AC3E}">
        <p14:creationId xmlns:p14="http://schemas.microsoft.com/office/powerpoint/2010/main" val="17165159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onclusions"/>
          <p:cNvSpPr txBox="1">
            <a:spLocks noGrp="1"/>
          </p:cNvSpPr>
          <p:nvPr>
            <p:ph type="title"/>
          </p:nvPr>
        </p:nvSpPr>
        <p:spPr>
          <a:prstGeom prst="rect">
            <a:avLst/>
          </a:prstGeom>
        </p:spPr>
        <p:txBody>
          <a:bodyPr/>
          <a:lstStyle/>
          <a:p>
            <a:r>
              <a:t>Conclusions</a:t>
            </a:r>
          </a:p>
        </p:txBody>
      </p:sp>
      <p:sp>
        <p:nvSpPr>
          <p:cNvPr id="592" name="Cross cultural comparisons is challenging topic for social and emotional skills assessment…"/>
          <p:cNvSpPr txBox="1">
            <a:spLocks noGrp="1"/>
          </p:cNvSpPr>
          <p:nvPr>
            <p:ph type="body" idx="1"/>
          </p:nvPr>
        </p:nvSpPr>
        <p:spPr>
          <a:prstGeom prst="rect">
            <a:avLst/>
          </a:prstGeom>
        </p:spPr>
        <p:txBody>
          <a:bodyPr/>
          <a:lstStyle/>
          <a:p>
            <a:r>
              <a:rPr lang="en-US" dirty="0"/>
              <a:t>ACQ impacts validity in several levels</a:t>
            </a:r>
            <a:endParaRPr dirty="0"/>
          </a:p>
          <a:p>
            <a:r>
              <a:rPr dirty="0" err="1"/>
              <a:t>Counfounders</a:t>
            </a:r>
            <a:r>
              <a:rPr dirty="0"/>
              <a:t>: motivation, cognitive skills</a:t>
            </a:r>
          </a:p>
          <a:p>
            <a:r>
              <a:rPr dirty="0"/>
              <a:t>Importance of good negative pole items</a:t>
            </a:r>
            <a:endParaRPr lang="en-US" dirty="0"/>
          </a:p>
          <a:p>
            <a:r>
              <a:rPr lang="en-US" dirty="0"/>
              <a:t>Beyond measuring socio-emotional skills, it is imperative to assess response styles, specifically how participants react to scales, in order to utilize this data for mitigating systematic measurement errors.</a:t>
            </a:r>
          </a:p>
        </p:txBody>
      </p:sp>
    </p:spTree>
  </p:cSld>
  <p:clrMapOvr>
    <a:masterClrMapping/>
  </p:clrMapOvr>
  <mc:AlternateContent xmlns:mc="http://schemas.openxmlformats.org/markup-compatibility/2006" xmlns:p14="http://schemas.microsoft.com/office/powerpoint/2010/main">
    <mc:Choice Requires="p14">
      <p:transition spd="slow" p14:dur="1500">
        <p14:prism/>
      </p:transition>
    </mc:Choice>
    <mc:Fallback xmlns="" xmlns:m="http://schemas.openxmlformats.org/officeDocument/2006/math" xmlns:a14="http://schemas.microsoft.com/office/drawing/2010/main">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References"/>
          <p:cNvSpPr txBox="1">
            <a:spLocks noGrp="1"/>
          </p:cNvSpPr>
          <p:nvPr>
            <p:ph type="title"/>
          </p:nvPr>
        </p:nvSpPr>
        <p:spPr>
          <a:prstGeom prst="rect">
            <a:avLst/>
          </a:prstGeom>
        </p:spPr>
        <p:txBody>
          <a:bodyPr/>
          <a:lstStyle/>
          <a:p>
            <a:r>
              <a:t>References</a:t>
            </a:r>
          </a:p>
        </p:txBody>
      </p:sp>
      <p:sp>
        <p:nvSpPr>
          <p:cNvPr id="755" name="Bertling, J., &amp; Alegre, J. (2019). PISA 2021 Context Questionnaire Framework (Field Trial Version). Educational Testing Services. https://www.oecd.org/pisa/sitedocument/PISA-2021-questionnaire-framework.pdf…"/>
          <p:cNvSpPr txBox="1">
            <a:spLocks noGrp="1"/>
          </p:cNvSpPr>
          <p:nvPr>
            <p:ph type="body" idx="1"/>
          </p:nvPr>
        </p:nvSpPr>
        <p:spPr>
          <a:xfrm>
            <a:off x="977836" y="3121430"/>
            <a:ext cx="21971001" cy="8256011"/>
          </a:xfrm>
          <a:prstGeom prst="rect">
            <a:avLst/>
          </a:prstGeom>
        </p:spPr>
        <p:txBody>
          <a:bodyPr/>
          <a:lstStyle/>
          <a:p>
            <a:pPr marL="0" indent="0">
              <a:spcBef>
                <a:spcPts val="3000"/>
              </a:spcBef>
              <a:buSzTx/>
              <a:buNone/>
              <a:defRPr sz="2900"/>
            </a:pPr>
            <a:r>
              <a:t>Bertling, J., &amp; Alegre, J. (2019). </a:t>
            </a:r>
            <a:r>
              <a:rPr i="1"/>
              <a:t>PISA 2021 Context Questionnaire Framework</a:t>
            </a:r>
            <a:r>
              <a:t> (Field Trial Version). Educational Testing Services. </a:t>
            </a:r>
            <a:r>
              <a:rPr u="sng">
                <a:hlinkClick r:id="rId2"/>
              </a:rPr>
              <a:t>https://www.oecd.org/pisa/sitedocument/PISA-2021-questionnaire-framework.pdf</a:t>
            </a:r>
          </a:p>
          <a:p>
            <a:pPr marL="0" indent="0">
              <a:spcBef>
                <a:spcPts val="3000"/>
              </a:spcBef>
              <a:buSzTx/>
              <a:buNone/>
              <a:defRPr sz="2900"/>
            </a:pPr>
            <a:r>
              <a:t>Kyllonen, P. C., &amp; Bertling, J. P. (2013). Innovative Questionnaire Assessment Methods to Increase Cross Country Comparability. In </a:t>
            </a:r>
            <a:r>
              <a:rPr i="1"/>
              <a:t>Handbook of International Large-Scale Assessment</a:t>
            </a:r>
            <a:r>
              <a:t> (Vol. 1–0, pp. 277–285). Chapman and Hall/CRC. https://doi.org/10.1201/b16061-15</a:t>
            </a:r>
          </a:p>
          <a:p>
            <a:pPr marL="0" indent="0">
              <a:spcBef>
                <a:spcPts val="3000"/>
              </a:spcBef>
              <a:buSzTx/>
              <a:buNone/>
              <a:defRPr sz="2900"/>
            </a:pPr>
            <a:r>
              <a:t>Olderbak, S., &amp; Wilhelm, O. (2020). Overarching Principles for the Organization of Socioemotional Constructs. </a:t>
            </a:r>
            <a:r>
              <a:rPr i="1"/>
              <a:t>Current Directions in Psychological Science</a:t>
            </a:r>
            <a:r>
              <a:t>, 29(1), 63–70. </a:t>
            </a:r>
            <a:r>
              <a:rPr u="sng">
                <a:hlinkClick r:id="rId3"/>
              </a:rPr>
              <a:t>https://doi.org/10.1177/0963721419884317</a:t>
            </a:r>
          </a:p>
          <a:p>
            <a:pPr marL="0" indent="0">
              <a:spcBef>
                <a:spcPts val="3000"/>
              </a:spcBef>
              <a:buSzTx/>
              <a:buNone/>
              <a:defRPr sz="2900"/>
            </a:pPr>
            <a:r>
              <a:t>Pearl, J., Glymour, M., &amp; Jewell, N. P. (2016). </a:t>
            </a:r>
            <a:r>
              <a:rPr i="1"/>
              <a:t>Causal Inference in Statistics: A Primer</a:t>
            </a:r>
            <a:r>
              <a:t> (1a edição). Wiley.</a:t>
            </a:r>
          </a:p>
          <a:p>
            <a:pPr marL="0" indent="0">
              <a:spcBef>
                <a:spcPts val="3000"/>
              </a:spcBef>
              <a:buSzTx/>
              <a:buNone/>
              <a:defRPr sz="2900"/>
            </a:pPr>
            <a:r>
              <a:t>Poropat, A. E. (2009). A meta-analysis of the five-factor model of personality and academic performance. </a:t>
            </a:r>
            <a:r>
              <a:rPr i="1"/>
              <a:t>Psychological Bulletin</a:t>
            </a:r>
            <a:r>
              <a:t>, 135(2), 322–338. https://doi.org/10.1037/a0014996</a:t>
            </a:r>
          </a:p>
          <a:p>
            <a:pPr marL="0" indent="0">
              <a:spcBef>
                <a:spcPts val="3000"/>
              </a:spcBef>
              <a:buSzTx/>
              <a:buNone/>
              <a:defRPr sz="2900"/>
            </a:pPr>
            <a:r>
              <a:t>Santos, D., &amp; Primi, R. (2014). </a:t>
            </a:r>
            <a:r>
              <a:rPr i="1"/>
              <a:t>Social and Emotional Development and School Learning</a:t>
            </a:r>
            <a:r>
              <a:t>: A Measurement Proposal in Support of Public Policy. São Paulo: EduLab21, Instituto Ayrton Senna. Available online at: https://globaled.gse.harvard.edu/files/geii/files/social-and-emotional-developmente-and-school-learning1.pdf (accessed November 23, 2016). </a:t>
            </a:r>
          </a:p>
        </p:txBody>
      </p:sp>
      <p:sp>
        <p:nvSpPr>
          <p:cNvPr id="756" name="Número do Slid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57</a:t>
            </a:fld>
            <a:endParaRPr/>
          </a:p>
        </p:txBody>
      </p:sp>
    </p:spTree>
    <p:extLst>
      <p:ext uri="{BB962C8B-B14F-4D97-AF65-F5344CB8AC3E}">
        <p14:creationId xmlns:p14="http://schemas.microsoft.com/office/powerpoint/2010/main" val="37104504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56A42C2-DA68-F443-90ED-A714CB54C7BF}"/>
              </a:ext>
            </a:extLst>
          </p:cNvPr>
          <p:cNvPicPr>
            <a:picLocks noChangeAspect="1"/>
          </p:cNvPicPr>
          <p:nvPr/>
        </p:nvPicPr>
        <p:blipFill>
          <a:blip r:embed="rId2"/>
          <a:stretch>
            <a:fillRect/>
          </a:stretch>
        </p:blipFill>
        <p:spPr>
          <a:xfrm>
            <a:off x="3531738" y="1601704"/>
            <a:ext cx="8481668" cy="9444788"/>
          </a:xfrm>
          <a:prstGeom prst="rect">
            <a:avLst/>
          </a:prstGeom>
        </p:spPr>
      </p:pic>
      <p:sp>
        <p:nvSpPr>
          <p:cNvPr id="3" name="Retângulo 2">
            <a:extLst>
              <a:ext uri="{FF2B5EF4-FFF2-40B4-BE49-F238E27FC236}">
                <a16:creationId xmlns:a16="http://schemas.microsoft.com/office/drawing/2014/main" id="{74F2650C-E68B-2145-AED2-3270B29F9573}"/>
              </a:ext>
            </a:extLst>
          </p:cNvPr>
          <p:cNvSpPr/>
          <p:nvPr/>
        </p:nvSpPr>
        <p:spPr>
          <a:xfrm>
            <a:off x="6890587" y="11704965"/>
            <a:ext cx="10602830" cy="443006"/>
          </a:xfrm>
          <a:prstGeom prst="rect">
            <a:avLst/>
          </a:prstGeom>
        </p:spPr>
        <p:txBody>
          <a:bodyPr wrap="square">
            <a:spAutoFit/>
          </a:bodyPr>
          <a:lstStyle/>
          <a:p>
            <a:r>
              <a:rPr lang="en-US" sz="2532" dirty="0"/>
              <a:t>https://</a:t>
            </a:r>
            <a:r>
              <a:rPr lang="en-US" sz="2532" dirty="0" err="1"/>
              <a:t>github.com</a:t>
            </a:r>
            <a:r>
              <a:rPr lang="en-US" sz="2532" dirty="0"/>
              <a:t>/</a:t>
            </a:r>
            <a:r>
              <a:rPr lang="en-US" sz="2532" dirty="0" err="1"/>
              <a:t>rprimi</a:t>
            </a:r>
            <a:r>
              <a:rPr lang="en-US" sz="2532" dirty="0"/>
              <a:t>/</a:t>
            </a:r>
            <a:r>
              <a:rPr lang="en-US" sz="2532" dirty="0" err="1"/>
              <a:t>acqu_mirt</a:t>
            </a:r>
            <a:endParaRPr lang="en-US" sz="2532" dirty="0"/>
          </a:p>
        </p:txBody>
      </p:sp>
      <p:pic>
        <p:nvPicPr>
          <p:cNvPr id="5" name="Imagem 4">
            <a:extLst>
              <a:ext uri="{FF2B5EF4-FFF2-40B4-BE49-F238E27FC236}">
                <a16:creationId xmlns:a16="http://schemas.microsoft.com/office/drawing/2014/main" id="{729637E5-4B17-DD46-98C8-B84F01F39693}"/>
              </a:ext>
            </a:extLst>
          </p:cNvPr>
          <p:cNvPicPr>
            <a:picLocks noChangeAspect="1"/>
          </p:cNvPicPr>
          <p:nvPr/>
        </p:nvPicPr>
        <p:blipFill>
          <a:blip r:embed="rId3"/>
          <a:stretch>
            <a:fillRect/>
          </a:stretch>
        </p:blipFill>
        <p:spPr>
          <a:xfrm>
            <a:off x="12076020" y="2323601"/>
            <a:ext cx="9034388" cy="7130590"/>
          </a:xfrm>
          <a:prstGeom prst="rect">
            <a:avLst/>
          </a:prstGeom>
        </p:spPr>
      </p:pic>
    </p:spTree>
    <p:extLst>
      <p:ext uri="{BB962C8B-B14F-4D97-AF65-F5344CB8AC3E}">
        <p14:creationId xmlns:p14="http://schemas.microsoft.com/office/powerpoint/2010/main" val="667678112"/>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7975FE-991B-A341-8AE5-DAE25A1EA44B}"/>
              </a:ext>
            </a:extLst>
          </p:cNvPr>
          <p:cNvSpPr>
            <a:spLocks noGrp="1"/>
          </p:cNvSpPr>
          <p:nvPr>
            <p:ph type="title"/>
          </p:nvPr>
        </p:nvSpPr>
        <p:spPr>
          <a:xfrm>
            <a:off x="4387453" y="625079"/>
            <a:ext cx="15609094" cy="1707439"/>
          </a:xfrm>
        </p:spPr>
        <p:txBody>
          <a:bodyPr>
            <a:normAutofit/>
          </a:bodyPr>
          <a:lstStyle/>
          <a:p>
            <a:r>
              <a:rPr lang="en-US" sz="6750"/>
              <a:t>Old wisdom </a:t>
            </a:r>
          </a:p>
        </p:txBody>
      </p:sp>
      <p:sp>
        <p:nvSpPr>
          <p:cNvPr id="4" name="Espaço Reservado para Conteúdo 3">
            <a:extLst>
              <a:ext uri="{FF2B5EF4-FFF2-40B4-BE49-F238E27FC236}">
                <a16:creationId xmlns:a16="http://schemas.microsoft.com/office/drawing/2014/main" id="{C9CCDE6D-8C42-BB41-86B5-81C85B5A1534}"/>
              </a:ext>
            </a:extLst>
          </p:cNvPr>
          <p:cNvSpPr>
            <a:spLocks noGrp="1"/>
          </p:cNvSpPr>
          <p:nvPr>
            <p:ph idx="1"/>
          </p:nvPr>
        </p:nvSpPr>
        <p:spPr>
          <a:xfrm>
            <a:off x="3965266" y="2332518"/>
            <a:ext cx="16453468" cy="1660968"/>
          </a:xfrm>
          <a:prstGeom prst="rect">
            <a:avLst/>
          </a:prstGeom>
        </p:spPr>
        <p:txBody>
          <a:bodyPr wrap="square">
            <a:spAutoFit/>
          </a:bodyPr>
          <a:lstStyle/>
          <a:p>
            <a:pPr>
              <a:spcBef>
                <a:spcPts val="3375"/>
              </a:spcBef>
            </a:pPr>
            <a:r>
              <a:rPr lang="en-US" sz="2813"/>
              <a:t>“since response tendencies affect an answer only when the student is to some degree uncertain about the content of the item, </a:t>
            </a:r>
            <a:r>
              <a:rPr lang="en-US" sz="2813" u="sng"/>
              <a:t>acquiescence</a:t>
            </a:r>
            <a:r>
              <a:rPr lang="en-US" sz="2813"/>
              <a:t> tends to </a:t>
            </a:r>
            <a:r>
              <a:rPr lang="en-US" sz="2813" u="sng"/>
              <a:t>make false items</a:t>
            </a:r>
            <a:r>
              <a:rPr lang="en-US" sz="2813"/>
              <a:t>, </a:t>
            </a:r>
            <a:r>
              <a:rPr lang="en-US" sz="2813" u="sng"/>
              <a:t>more valid</a:t>
            </a:r>
            <a:r>
              <a:rPr lang="en-US" sz="2813"/>
              <a:t>, and true items </a:t>
            </a:r>
            <a:r>
              <a:rPr lang="en-US" sz="2813" u="sng"/>
              <a:t>less valid </a:t>
            </a:r>
            <a:r>
              <a:rPr lang="en-US" sz="2813"/>
              <a:t>… The poor student, guessing, tends to be right on the true item because of acquiescence, but tends to be wrong on the false item.” (Cronbach, 1946 p. 480)</a:t>
            </a:r>
          </a:p>
        </p:txBody>
      </p:sp>
      <p:pic>
        <p:nvPicPr>
          <p:cNvPr id="5" name="Imagem 4">
            <a:extLst>
              <a:ext uri="{FF2B5EF4-FFF2-40B4-BE49-F238E27FC236}">
                <a16:creationId xmlns:a16="http://schemas.microsoft.com/office/drawing/2014/main" id="{E17FA13B-FDD0-834D-8F50-3A665618E577}"/>
              </a:ext>
            </a:extLst>
          </p:cNvPr>
          <p:cNvPicPr>
            <a:picLocks noChangeAspect="1"/>
          </p:cNvPicPr>
          <p:nvPr/>
        </p:nvPicPr>
        <p:blipFill>
          <a:blip r:embed="rId2"/>
          <a:stretch>
            <a:fillRect/>
          </a:stretch>
        </p:blipFill>
        <p:spPr>
          <a:xfrm>
            <a:off x="13237271" y="4874364"/>
            <a:ext cx="5865684" cy="8538983"/>
          </a:xfrm>
          <a:prstGeom prst="rect">
            <a:avLst/>
          </a:prstGeom>
        </p:spPr>
      </p:pic>
      <p:pic>
        <p:nvPicPr>
          <p:cNvPr id="6" name="Imagem 5">
            <a:extLst>
              <a:ext uri="{FF2B5EF4-FFF2-40B4-BE49-F238E27FC236}">
                <a16:creationId xmlns:a16="http://schemas.microsoft.com/office/drawing/2014/main" id="{6B4794EA-F339-3749-8991-21DF47CDB269}"/>
              </a:ext>
            </a:extLst>
          </p:cNvPr>
          <p:cNvPicPr>
            <a:picLocks noChangeAspect="1"/>
          </p:cNvPicPr>
          <p:nvPr/>
        </p:nvPicPr>
        <p:blipFill>
          <a:blip r:embed="rId3"/>
          <a:stretch>
            <a:fillRect/>
          </a:stretch>
        </p:blipFill>
        <p:spPr>
          <a:xfrm>
            <a:off x="3603717" y="6154702"/>
            <a:ext cx="9126141" cy="5482828"/>
          </a:xfrm>
          <a:prstGeom prst="rect">
            <a:avLst/>
          </a:prstGeom>
        </p:spPr>
      </p:pic>
    </p:spTree>
    <p:extLst>
      <p:ext uri="{BB962C8B-B14F-4D97-AF65-F5344CB8AC3E}">
        <p14:creationId xmlns:p14="http://schemas.microsoft.com/office/powerpoint/2010/main" val="3026199818"/>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FE4ECDC-B851-D148-9739-7418AA2F9945}"/>
              </a:ext>
            </a:extLst>
          </p:cNvPr>
          <p:cNvPicPr>
            <a:picLocks noChangeAspect="1"/>
          </p:cNvPicPr>
          <p:nvPr/>
        </p:nvPicPr>
        <p:blipFill>
          <a:blip r:embed="rId2"/>
          <a:stretch>
            <a:fillRect/>
          </a:stretch>
        </p:blipFill>
        <p:spPr>
          <a:xfrm>
            <a:off x="5350616" y="1983088"/>
            <a:ext cx="13416543" cy="8863782"/>
          </a:xfrm>
          <a:prstGeom prst="rect">
            <a:avLst/>
          </a:prstGeom>
        </p:spPr>
      </p:pic>
    </p:spTree>
    <p:extLst>
      <p:ext uri="{BB962C8B-B14F-4D97-AF65-F5344CB8AC3E}">
        <p14:creationId xmlns:p14="http://schemas.microsoft.com/office/powerpoint/2010/main" val="31203833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8875AD7C-15EB-B543-B31C-3F012D41956D}"/>
              </a:ext>
            </a:extLst>
          </p:cNvPr>
          <p:cNvPicPr>
            <a:picLocks noChangeAspect="1"/>
          </p:cNvPicPr>
          <p:nvPr/>
        </p:nvPicPr>
        <p:blipFill>
          <a:blip r:embed="rId2"/>
          <a:stretch>
            <a:fillRect/>
          </a:stretch>
        </p:blipFill>
        <p:spPr>
          <a:xfrm>
            <a:off x="4887236" y="1704532"/>
            <a:ext cx="14447066" cy="9659014"/>
          </a:xfrm>
          <a:prstGeom prst="rect">
            <a:avLst/>
          </a:prstGeom>
        </p:spPr>
      </p:pic>
    </p:spTree>
    <p:extLst>
      <p:ext uri="{BB962C8B-B14F-4D97-AF65-F5344CB8AC3E}">
        <p14:creationId xmlns:p14="http://schemas.microsoft.com/office/powerpoint/2010/main" val="41902063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C29F2CE-4429-8387-B254-DBE0B9F1B56D}"/>
              </a:ext>
            </a:extLst>
          </p:cNvPr>
          <p:cNvSpPr>
            <a:spLocks noGrp="1"/>
          </p:cNvSpPr>
          <p:nvPr>
            <p:ph type="body" sz="half" idx="1"/>
          </p:nvPr>
        </p:nvSpPr>
        <p:spPr/>
        <p:txBody>
          <a:bodyPr>
            <a:normAutofit/>
          </a:bodyPr>
          <a:lstStyle/>
          <a:p>
            <a:r>
              <a:rPr lang="en-US" dirty="0"/>
              <a:t>How acquiescence influences internal consistency? </a:t>
            </a:r>
          </a:p>
        </p:txBody>
      </p:sp>
    </p:spTree>
    <p:extLst>
      <p:ext uri="{BB962C8B-B14F-4D97-AF65-F5344CB8AC3E}">
        <p14:creationId xmlns:p14="http://schemas.microsoft.com/office/powerpoint/2010/main" val="30612665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48C69-3E0A-6D47-84F7-DE159E23D3D0}"/>
              </a:ext>
            </a:extLst>
          </p:cNvPr>
          <p:cNvSpPr>
            <a:spLocks noGrp="1"/>
          </p:cNvSpPr>
          <p:nvPr>
            <p:ph type="title"/>
          </p:nvPr>
        </p:nvSpPr>
        <p:spPr>
          <a:xfrm>
            <a:off x="4447141" y="451980"/>
            <a:ext cx="15407471" cy="1292455"/>
          </a:xfrm>
        </p:spPr>
        <p:txBody>
          <a:bodyPr>
            <a:normAutofit/>
          </a:bodyPr>
          <a:lstStyle/>
          <a:p>
            <a:r>
              <a:rPr lang="en-US" sz="5625" dirty="0"/>
              <a:t>Effects of acquiescence in internal structure</a:t>
            </a:r>
          </a:p>
        </p:txBody>
      </p:sp>
      <p:pic>
        <p:nvPicPr>
          <p:cNvPr id="3" name="Imagem 2">
            <a:extLst>
              <a:ext uri="{FF2B5EF4-FFF2-40B4-BE49-F238E27FC236}">
                <a16:creationId xmlns:a16="http://schemas.microsoft.com/office/drawing/2014/main" id="{640CD2BC-3C7F-A04E-B179-C472913D3670}"/>
              </a:ext>
            </a:extLst>
          </p:cNvPr>
          <p:cNvPicPr>
            <a:picLocks noChangeAspect="1"/>
          </p:cNvPicPr>
          <p:nvPr/>
        </p:nvPicPr>
        <p:blipFill>
          <a:blip r:embed="rId2"/>
          <a:stretch>
            <a:fillRect/>
          </a:stretch>
        </p:blipFill>
        <p:spPr>
          <a:xfrm>
            <a:off x="1909877" y="1260906"/>
            <a:ext cx="8201554" cy="6411638"/>
          </a:xfrm>
          <a:prstGeom prst="rect">
            <a:avLst/>
          </a:prstGeom>
        </p:spPr>
      </p:pic>
      <p:pic>
        <p:nvPicPr>
          <p:cNvPr id="4" name="Imagem 3">
            <a:extLst>
              <a:ext uri="{FF2B5EF4-FFF2-40B4-BE49-F238E27FC236}">
                <a16:creationId xmlns:a16="http://schemas.microsoft.com/office/drawing/2014/main" id="{5B76FE54-88E9-4B46-9396-C9CF68731A80}"/>
              </a:ext>
            </a:extLst>
          </p:cNvPr>
          <p:cNvPicPr>
            <a:picLocks noChangeAspect="1"/>
          </p:cNvPicPr>
          <p:nvPr/>
        </p:nvPicPr>
        <p:blipFill>
          <a:blip r:embed="rId3"/>
          <a:stretch>
            <a:fillRect/>
          </a:stretch>
        </p:blipFill>
        <p:spPr>
          <a:xfrm>
            <a:off x="13020672" y="1508577"/>
            <a:ext cx="8903444" cy="5916296"/>
          </a:xfrm>
          <a:prstGeom prst="rect">
            <a:avLst/>
          </a:prstGeom>
        </p:spPr>
      </p:pic>
      <p:sp>
        <p:nvSpPr>
          <p:cNvPr id="5" name="Espaço Reservado para Texto 2">
            <a:extLst>
              <a:ext uri="{FF2B5EF4-FFF2-40B4-BE49-F238E27FC236}">
                <a16:creationId xmlns:a16="http://schemas.microsoft.com/office/drawing/2014/main" id="{7DC640F5-8421-4C44-9554-8A12EC63B33E}"/>
              </a:ext>
            </a:extLst>
          </p:cNvPr>
          <p:cNvSpPr txBox="1">
            <a:spLocks/>
          </p:cNvSpPr>
          <p:nvPr/>
        </p:nvSpPr>
        <p:spPr>
          <a:xfrm>
            <a:off x="1315844" y="8178758"/>
            <a:ext cx="22079415" cy="5336520"/>
          </a:xfrm>
          <a:prstGeom prst="rect">
            <a:avLst/>
          </a:prstGeom>
          <a:ln w="12700">
            <a:miter lim="400000"/>
          </a:ln>
          <a:extLst>
            <a:ext uri="{C572A759-6A51-4108-AA02-DFA0A04FC94B}">
              <ma14:wrappingTextBoxFlag xmlns:ma14="http://schemas.microsoft.com/office/mac/drawingml/2011/main" xmlns="" val="1"/>
            </a:ext>
          </a:extLst>
        </p:spPr>
        <p:txBody>
          <a:bodyPr lIns="71438" tIns="71438" rIns="71438" bIns="71438" anchor="ctr">
            <a:normAutofit lnSpcReduction="10000"/>
          </a:bodyPr>
          <a:lstStyle>
            <a:lvl1pPr marL="444500" marR="0" indent="-444500" algn="l" defTabSz="584200" rtl="0" latinLnBrk="0">
              <a:lnSpc>
                <a:spcPct val="100000"/>
              </a:lnSpc>
              <a:spcBef>
                <a:spcPts val="42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Helvetica Light"/>
              </a:defRPr>
            </a:lvl5pPr>
            <a:lvl6pPr marL="2592916" marR="0" indent="-370416" algn="l" defTabSz="584200" rtl="0" latinLnBrk="0">
              <a:lnSpc>
                <a:spcPct val="100000"/>
              </a:lnSpc>
              <a:spcBef>
                <a:spcPts val="42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Helvetica Light"/>
              </a:defRPr>
            </a:lvl6pPr>
            <a:lvl7pPr marL="3037416" marR="0" indent="-370416" algn="l" defTabSz="584200" rtl="0" latinLnBrk="0">
              <a:lnSpc>
                <a:spcPct val="100000"/>
              </a:lnSpc>
              <a:spcBef>
                <a:spcPts val="42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Helvetica Light"/>
              </a:defRPr>
            </a:lvl7pPr>
            <a:lvl8pPr marL="3481916" marR="0" indent="-370416" algn="l" defTabSz="584200" rtl="0" latinLnBrk="0">
              <a:lnSpc>
                <a:spcPct val="100000"/>
              </a:lnSpc>
              <a:spcBef>
                <a:spcPts val="42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Helvetica Light"/>
              </a:defRPr>
            </a:lvl8pPr>
            <a:lvl9pPr marL="3926416" marR="0" indent="-370416" algn="l" defTabSz="584200" rtl="0" latinLnBrk="0">
              <a:lnSpc>
                <a:spcPct val="100000"/>
              </a:lnSpc>
              <a:spcBef>
                <a:spcPts val="4200"/>
              </a:spcBef>
              <a:spcAft>
                <a:spcPts val="0"/>
              </a:spcAft>
              <a:buClrTx/>
              <a:buSzPct val="75000"/>
              <a:buFontTx/>
              <a:buChar char="•"/>
              <a:tabLst/>
              <a:defRPr sz="3000" b="0" i="0" u="none" strike="noStrike" cap="none" spc="0" baseline="0">
                <a:ln>
                  <a:noFill/>
                </a:ln>
                <a:solidFill>
                  <a:srgbClr val="000000"/>
                </a:solidFill>
                <a:uFillTx/>
                <a:latin typeface="+mn-lt"/>
                <a:ea typeface="+mn-ea"/>
                <a:cs typeface="+mn-cs"/>
                <a:sym typeface="Helvetica Light"/>
              </a:defRPr>
            </a:lvl9pPr>
          </a:lstStyle>
          <a:p>
            <a:pPr marL="0" indent="0" hangingPunct="1">
              <a:lnSpc>
                <a:spcPct val="120000"/>
              </a:lnSpc>
              <a:spcBef>
                <a:spcPts val="844"/>
              </a:spcBef>
              <a:spcAft>
                <a:spcPts val="844"/>
              </a:spcAft>
              <a:buNone/>
            </a:pPr>
            <a:r>
              <a:rPr lang="en-US" sz="4219" dirty="0"/>
              <a:t>Tends to increase correlations of items with same type ++ /  --</a:t>
            </a:r>
          </a:p>
          <a:p>
            <a:pPr marL="0" indent="0" hangingPunct="1">
              <a:lnSpc>
                <a:spcPct val="120000"/>
              </a:lnSpc>
              <a:spcBef>
                <a:spcPts val="844"/>
              </a:spcBef>
              <a:spcAft>
                <a:spcPts val="844"/>
              </a:spcAft>
              <a:buNone/>
            </a:pPr>
            <a:r>
              <a:rPr lang="en-US" sz="4219" dirty="0"/>
              <a:t>Tends to decrease correlations of items with different types  + -</a:t>
            </a:r>
          </a:p>
          <a:p>
            <a:pPr marL="0" indent="0" hangingPunct="1">
              <a:lnSpc>
                <a:spcPct val="120000"/>
              </a:lnSpc>
              <a:spcBef>
                <a:spcPts val="844"/>
              </a:spcBef>
              <a:spcAft>
                <a:spcPts val="844"/>
              </a:spcAft>
              <a:buNone/>
            </a:pPr>
            <a:r>
              <a:rPr lang="en-US" sz="4219" dirty="0"/>
              <a:t>Consequently: bias internal structure (factors based on type of item)</a:t>
            </a:r>
          </a:p>
          <a:p>
            <a:pPr marL="0" indent="0" hangingPunct="1">
              <a:lnSpc>
                <a:spcPct val="120000"/>
              </a:lnSpc>
              <a:spcBef>
                <a:spcPts val="844"/>
              </a:spcBef>
              <a:spcAft>
                <a:spcPts val="844"/>
              </a:spcAft>
              <a:buNone/>
            </a:pPr>
            <a:r>
              <a:rPr lang="en-US" sz="4219" dirty="0"/>
              <a:t>Since alfa is a function on inter-item correlations</a:t>
            </a:r>
          </a:p>
          <a:p>
            <a:pPr hangingPunct="1">
              <a:lnSpc>
                <a:spcPct val="120000"/>
              </a:lnSpc>
              <a:spcBef>
                <a:spcPts val="844"/>
              </a:spcBef>
              <a:spcAft>
                <a:spcPts val="844"/>
              </a:spcAft>
            </a:pPr>
            <a:r>
              <a:rPr lang="en-US" sz="4219" dirty="0"/>
              <a:t>bias reliability upwards or downwards depending on the number of + and – and their true correlations</a:t>
            </a:r>
          </a:p>
          <a:p>
            <a:pPr marL="0" indent="0" hangingPunct="1">
              <a:lnSpc>
                <a:spcPct val="120000"/>
              </a:lnSpc>
              <a:spcBef>
                <a:spcPts val="844"/>
              </a:spcBef>
              <a:spcAft>
                <a:spcPts val="844"/>
              </a:spcAft>
              <a:buNone/>
            </a:pPr>
            <a:endParaRPr lang="en-US" sz="4219" dirty="0"/>
          </a:p>
        </p:txBody>
      </p:sp>
    </p:spTree>
    <p:extLst>
      <p:ext uri="{BB962C8B-B14F-4D97-AF65-F5344CB8AC3E}">
        <p14:creationId xmlns:p14="http://schemas.microsoft.com/office/powerpoint/2010/main" val="377381923"/>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theme/theme1.xml><?xml version="1.0" encoding="utf-8"?>
<a:theme xmlns:a="http://schemas.openxmlformats.org/drawingml/2006/main" name="30_BasicColor">
  <a:themeElements>
    <a:clrScheme name="30_BasicColor">
      <a:dk1>
        <a:srgbClr val="000000"/>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6096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rmAutofit/>
      </a:bodyPr>
      <a:lstStyle>
        <a:defPPr marL="609600" marR="0" indent="-609600" algn="l" defTabSz="2438338" rtl="0" fontAlgn="auto" latinLnBrk="0" hangingPunct="0">
          <a:lnSpc>
            <a:spcPct val="90000"/>
          </a:lnSpc>
          <a:spcBef>
            <a:spcPts val="4500"/>
          </a:spcBef>
          <a:spcAft>
            <a:spcPts val="0"/>
          </a:spcAft>
          <a:buClrTx/>
          <a:buSzPct val="123000"/>
          <a:buFontTx/>
          <a:buChar char="•"/>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3953</TotalTime>
  <Words>1425</Words>
  <Application>Microsoft Macintosh PowerPoint</Application>
  <PresentationFormat>Personalizar</PresentationFormat>
  <Paragraphs>124</Paragraphs>
  <Slides>59</Slides>
  <Notes>10</Notes>
  <HiddenSlides>0</HiddenSlides>
  <MMClips>0</MMClips>
  <ScaleCrop>false</ScaleCrop>
  <HeadingPairs>
    <vt:vector size="8" baseType="variant">
      <vt:variant>
        <vt:lpstr>Fontes usadas</vt:lpstr>
      </vt:variant>
      <vt:variant>
        <vt:i4>4</vt:i4>
      </vt:variant>
      <vt:variant>
        <vt:lpstr>Tema</vt:lpstr>
      </vt:variant>
      <vt:variant>
        <vt:i4>1</vt:i4>
      </vt:variant>
      <vt:variant>
        <vt:lpstr>Servidores OLE inseridos</vt:lpstr>
      </vt:variant>
      <vt:variant>
        <vt:i4>2</vt:i4>
      </vt:variant>
      <vt:variant>
        <vt:lpstr>Títulos de slides</vt:lpstr>
      </vt:variant>
      <vt:variant>
        <vt:i4>59</vt:i4>
      </vt:variant>
    </vt:vector>
  </HeadingPairs>
  <TitlesOfParts>
    <vt:vector size="66" baseType="lpstr">
      <vt:lpstr>Calibri</vt:lpstr>
      <vt:lpstr>Helvetica Light</vt:lpstr>
      <vt:lpstr>Helvetica Neue</vt:lpstr>
      <vt:lpstr>Helvetica Neue Medium</vt:lpstr>
      <vt:lpstr>30_BasicColor</vt:lpstr>
      <vt:lpstr>Planilha</vt:lpstr>
      <vt:lpstr>Planilha do Microsoft Excel 97 - 2004</vt:lpstr>
      <vt:lpstr>Workshop: Response Bias in Self-Report Measurements  Why controlling for acquiescence matters?</vt:lpstr>
      <vt:lpstr>Validity</vt:lpstr>
      <vt:lpstr>Apresentação do PowerPoint</vt:lpstr>
      <vt:lpstr>Apresentação do PowerPoint</vt:lpstr>
      <vt:lpstr>Apresentação do PowerPoint</vt:lpstr>
      <vt:lpstr>Apresentação do PowerPoint</vt:lpstr>
      <vt:lpstr>Apresentação do PowerPoint</vt:lpstr>
      <vt:lpstr>Apresentação do PowerPoint</vt:lpstr>
      <vt:lpstr>Effects of acquiescence in internal structure</vt:lpstr>
      <vt:lpstr>Apresentação do PowerPoint</vt:lpstr>
      <vt:lpstr>Apresentação do PowerPoint</vt:lpstr>
      <vt:lpstr>Apresentação do PowerPoint</vt:lpstr>
      <vt:lpstr>Apresentação do PowerPoint</vt:lpstr>
      <vt:lpstr>Example 2: OECD’s Survey on Social and Emotional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Programme for International Student Assessment (PISA) </vt:lpstr>
      <vt:lpstr>Examining aptitude achievement paradox in PISA</vt:lpstr>
      <vt:lpstr>PISA 2012</vt:lpstr>
      <vt:lpstr>Perseverance scale PISA 2012</vt:lpstr>
      <vt:lpstr>Aptitude achievement paradox</vt:lpstr>
      <vt:lpstr>Aptitude achievement paradox</vt:lpstr>
      <vt:lpstr>Inconsistency vs achievement</vt:lpstr>
      <vt:lpstr>Understanding the problem</vt:lpstr>
      <vt:lpstr>Understanding the problem</vt:lpstr>
      <vt:lpstr>Understanding the problem</vt:lpstr>
      <vt:lpstr>Apresentação do PowerPoint</vt:lpstr>
      <vt:lpstr>Apresentação do PowerPoint</vt:lpstr>
      <vt:lpstr>Revisiting aptitude achievement paradox</vt:lpstr>
      <vt:lpstr>Solving part of the aptitude achievement paradox</vt:lpstr>
      <vt:lpstr>Apresentação do PowerPoint</vt:lpstr>
      <vt:lpstr>Apresentação do PowerPoint</vt:lpstr>
      <vt:lpstr>Conclusions</vt:lpstr>
      <vt:lpstr>References</vt:lpstr>
      <vt:lpstr>Apresentação do PowerPoint</vt:lpstr>
      <vt:lpstr>Old wisdom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and assessing social and emotional learning in schools.</dc:title>
  <cp:lastModifiedBy>Ricardo Primi</cp:lastModifiedBy>
  <cp:revision>36</cp:revision>
  <dcterms:modified xsi:type="dcterms:W3CDTF">2024-07-01T09:40:00Z</dcterms:modified>
</cp:coreProperties>
</file>